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06"/>
  </p:handoutMasterIdLst>
  <p:sldIdLst>
    <p:sldId id="1978" r:id="rId4"/>
    <p:sldId id="1979" r:id="rId6"/>
    <p:sldId id="1980" r:id="rId7"/>
    <p:sldId id="1981" r:id="rId8"/>
    <p:sldId id="1982" r:id="rId9"/>
    <p:sldId id="1983" r:id="rId10"/>
    <p:sldId id="1984" r:id="rId11"/>
    <p:sldId id="1985" r:id="rId12"/>
    <p:sldId id="1986" r:id="rId13"/>
    <p:sldId id="1987" r:id="rId14"/>
    <p:sldId id="2253" r:id="rId15"/>
    <p:sldId id="2254" r:id="rId16"/>
    <p:sldId id="2255" r:id="rId17"/>
    <p:sldId id="2256" r:id="rId18"/>
    <p:sldId id="1996" r:id="rId19"/>
    <p:sldId id="2257" r:id="rId20"/>
    <p:sldId id="2258" r:id="rId21"/>
    <p:sldId id="2259" r:id="rId22"/>
    <p:sldId id="2005" r:id="rId23"/>
    <p:sldId id="2006" r:id="rId24"/>
    <p:sldId id="2007" r:id="rId25"/>
    <p:sldId id="2008" r:id="rId26"/>
    <p:sldId id="2009" r:id="rId27"/>
    <p:sldId id="2216" r:id="rId28"/>
    <p:sldId id="2011" r:id="rId29"/>
    <p:sldId id="2013" r:id="rId30"/>
    <p:sldId id="2014" r:id="rId31"/>
    <p:sldId id="2261" r:id="rId32"/>
    <p:sldId id="2262" r:id="rId33"/>
    <p:sldId id="2263" r:id="rId34"/>
    <p:sldId id="2264" r:id="rId35"/>
    <p:sldId id="2265" r:id="rId36"/>
    <p:sldId id="2266" r:id="rId37"/>
    <p:sldId id="2268" r:id="rId38"/>
    <p:sldId id="2269" r:id="rId39"/>
    <p:sldId id="2270" r:id="rId40"/>
    <p:sldId id="2271" r:id="rId41"/>
    <p:sldId id="2019" r:id="rId42"/>
    <p:sldId id="2272" r:id="rId43"/>
    <p:sldId id="2273" r:id="rId44"/>
    <p:sldId id="2275" r:id="rId45"/>
    <p:sldId id="2274" r:id="rId46"/>
    <p:sldId id="2027" r:id="rId47"/>
    <p:sldId id="2028" r:id="rId48"/>
    <p:sldId id="2029" r:id="rId49"/>
    <p:sldId id="2030" r:id="rId50"/>
    <p:sldId id="2031" r:id="rId51"/>
    <p:sldId id="2032" r:id="rId52"/>
    <p:sldId id="2033" r:id="rId53"/>
    <p:sldId id="2034" r:id="rId54"/>
    <p:sldId id="2035" r:id="rId55"/>
    <p:sldId id="2278" r:id="rId56"/>
    <p:sldId id="2281" r:id="rId57"/>
    <p:sldId id="2279" r:id="rId58"/>
    <p:sldId id="2042" r:id="rId59"/>
    <p:sldId id="2282" r:id="rId60"/>
    <p:sldId id="2283" r:id="rId61"/>
    <p:sldId id="2043" r:id="rId62"/>
    <p:sldId id="2284" r:id="rId63"/>
    <p:sldId id="2285" r:id="rId64"/>
    <p:sldId id="2286" r:id="rId65"/>
    <p:sldId id="2051" r:id="rId66"/>
    <p:sldId id="2052" r:id="rId67"/>
    <p:sldId id="2070" r:id="rId68"/>
    <p:sldId id="2071" r:id="rId69"/>
    <p:sldId id="2072" r:id="rId70"/>
    <p:sldId id="2207" r:id="rId71"/>
    <p:sldId id="2074" r:id="rId72"/>
    <p:sldId id="2195" r:id="rId73"/>
    <p:sldId id="2196" r:id="rId74"/>
    <p:sldId id="2288" r:id="rId75"/>
    <p:sldId id="2082" r:id="rId76"/>
    <p:sldId id="2289" r:id="rId77"/>
    <p:sldId id="2294" r:id="rId78"/>
    <p:sldId id="2290" r:id="rId79"/>
    <p:sldId id="2291" r:id="rId80"/>
    <p:sldId id="2292" r:id="rId81"/>
    <p:sldId id="2090" r:id="rId82"/>
    <p:sldId id="2091" r:id="rId83"/>
    <p:sldId id="2053" r:id="rId84"/>
    <p:sldId id="2054" r:id="rId85"/>
    <p:sldId id="2055" r:id="rId86"/>
    <p:sldId id="2056" r:id="rId87"/>
    <p:sldId id="2057" r:id="rId88"/>
    <p:sldId id="2058" r:id="rId89"/>
    <p:sldId id="2059" r:id="rId90"/>
    <p:sldId id="2296" r:id="rId91"/>
    <p:sldId id="2297" r:id="rId92"/>
    <p:sldId id="2298" r:id="rId93"/>
    <p:sldId id="2299" r:id="rId94"/>
    <p:sldId id="2300" r:id="rId95"/>
    <p:sldId id="2064" r:id="rId96"/>
    <p:sldId id="2301" r:id="rId97"/>
    <p:sldId id="2302" r:id="rId98"/>
    <p:sldId id="2303" r:id="rId99"/>
    <p:sldId id="2304" r:id="rId100"/>
    <p:sldId id="2068" r:id="rId101"/>
    <p:sldId id="2069" r:id="rId102"/>
    <p:sldId id="2252" r:id="rId103"/>
    <p:sldId id="2306" r:id="rId104"/>
    <p:sldId id="2154" r:id="rId105"/>
  </p:sldIdLst>
  <p:sldSz cx="12192000" cy="6858000"/>
  <p:notesSz cx="6858000" cy="9144000"/>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c9a9427-212c-4c89-b7ce-e76346128b26}">
          <p14:sldIdLst>
            <p14:sldId id="1978"/>
            <p14:sldId id="1979"/>
          </p14:sldIdLst>
        </p14:section>
        <p14:section name="第一篇" id="{9a2a2253-6b25-4394-b235-f707a8d4121b}">
          <p14:sldIdLst>
            <p14:sldId id="1980"/>
            <p14:sldId id="1981"/>
            <p14:sldId id="1982"/>
            <p14:sldId id="1983"/>
            <p14:sldId id="1984"/>
            <p14:sldId id="1985"/>
            <p14:sldId id="1986"/>
            <p14:sldId id="1987"/>
            <p14:sldId id="2253"/>
            <p14:sldId id="2254"/>
            <p14:sldId id="2255"/>
            <p14:sldId id="2256"/>
            <p14:sldId id="1996"/>
            <p14:sldId id="2257"/>
            <p14:sldId id="2258"/>
            <p14:sldId id="2259"/>
            <p14:sldId id="2005"/>
            <p14:sldId id="2006"/>
          </p14:sldIdLst>
        </p14:section>
        <p14:section name="第二篇" id="{940eb685-b755-40a5-a1de-9e68159b078d}">
          <p14:sldIdLst>
            <p14:sldId id="2007"/>
            <p14:sldId id="2008"/>
            <p14:sldId id="2009"/>
            <p14:sldId id="2216"/>
            <p14:sldId id="2011"/>
            <p14:sldId id="2013"/>
            <p14:sldId id="2014"/>
            <p14:sldId id="2261"/>
            <p14:sldId id="2262"/>
            <p14:sldId id="2263"/>
            <p14:sldId id="2264"/>
            <p14:sldId id="2265"/>
            <p14:sldId id="2266"/>
            <p14:sldId id="2268"/>
            <p14:sldId id="2269"/>
            <p14:sldId id="2270"/>
            <p14:sldId id="2271"/>
            <p14:sldId id="2019"/>
            <p14:sldId id="2272"/>
            <p14:sldId id="2273"/>
            <p14:sldId id="2275"/>
            <p14:sldId id="2274"/>
            <p14:sldId id="2027"/>
            <p14:sldId id="2028"/>
          </p14:sldIdLst>
        </p14:section>
        <p14:section name="第三篇" id="{b2e89b03-92ae-40db-ba95-4b7a2fa92739}">
          <p14:sldIdLst>
            <p14:sldId id="2029"/>
            <p14:sldId id="2030"/>
            <p14:sldId id="2031"/>
            <p14:sldId id="2032"/>
            <p14:sldId id="2033"/>
            <p14:sldId id="2034"/>
            <p14:sldId id="2035"/>
            <p14:sldId id="2278"/>
            <p14:sldId id="2281"/>
            <p14:sldId id="2279"/>
            <p14:sldId id="2042"/>
            <p14:sldId id="2282"/>
            <p14:sldId id="2283"/>
            <p14:sldId id="2043"/>
            <p14:sldId id="2284"/>
            <p14:sldId id="2285"/>
            <p14:sldId id="2286"/>
            <p14:sldId id="2051"/>
            <p14:sldId id="2052"/>
          </p14:sldIdLst>
        </p14:section>
        <p14:section name="第四篇" id="{8fba3258-f279-42b4-aa6c-d5f7cad5b328}">
          <p14:sldIdLst>
            <p14:sldId id="2070"/>
            <p14:sldId id="2071"/>
            <p14:sldId id="2072"/>
            <p14:sldId id="2207"/>
            <p14:sldId id="2074"/>
            <p14:sldId id="2195"/>
            <p14:sldId id="2196"/>
            <p14:sldId id="2288"/>
            <p14:sldId id="2082"/>
            <p14:sldId id="2289"/>
            <p14:sldId id="2294"/>
            <p14:sldId id="2290"/>
            <p14:sldId id="2291"/>
            <p14:sldId id="2292"/>
            <p14:sldId id="2090"/>
            <p14:sldId id="2091"/>
          </p14:sldIdLst>
        </p14:section>
        <p14:section name="第五篇" id="{a0638349-039b-412a-955b-7de5117d43e9}">
          <p14:sldIdLst>
            <p14:sldId id="2053"/>
            <p14:sldId id="2054"/>
            <p14:sldId id="2055"/>
            <p14:sldId id="2056"/>
            <p14:sldId id="2057"/>
            <p14:sldId id="2058"/>
            <p14:sldId id="2059"/>
            <p14:sldId id="2296"/>
            <p14:sldId id="2297"/>
            <p14:sldId id="2298"/>
            <p14:sldId id="2299"/>
            <p14:sldId id="2300"/>
            <p14:sldId id="2064"/>
            <p14:sldId id="2301"/>
            <p14:sldId id="2302"/>
            <p14:sldId id="2303"/>
            <p14:sldId id="2304"/>
            <p14:sldId id="2068"/>
            <p14:sldId id="2069"/>
            <p14:sldId id="2252"/>
          </p14:sldIdLst>
        </p14:section>
        <p14:section name="总结" id="{b5579775-145b-4985-aeab-173a15e631c6}">
          <p14:sldIdLst>
            <p14:sldId id="2306"/>
            <p14:sldId id="2154"/>
          </p14:sldIdLst>
        </p14:section>
      </p14:sectionLst>
    </p:ext>
    <p:ext uri="{EFAFB233-063F-42B5-8137-9DF3F51BA10A}">
      <p15:sldGuideLst xmlns:p15="http://schemas.microsoft.com/office/powerpoint/2012/main">
        <p15:guide id="1" orient="horz" pos="2508" userDrawn="1">
          <p15:clr>
            <a:srgbClr val="A4A3A4"/>
          </p15:clr>
        </p15:guide>
        <p15:guide id="2" pos="40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4AB"/>
    <a:srgbClr val="C00000"/>
    <a:srgbClr val="0E0EFF"/>
    <a:srgbClr val="0000FF"/>
    <a:srgbClr val="044875"/>
    <a:srgbClr val="D0CECE"/>
    <a:srgbClr val="7F7F7F"/>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22" autoAdjust="0"/>
    <p:restoredTop sz="96318" autoAdjust="0"/>
  </p:normalViewPr>
  <p:slideViewPr>
    <p:cSldViewPr showGuides="1">
      <p:cViewPr varScale="1">
        <p:scale>
          <a:sx n="113" d="100"/>
          <a:sy n="113" d="100"/>
        </p:scale>
        <p:origin x="210" y="84"/>
      </p:cViewPr>
      <p:guideLst>
        <p:guide orient="horz" pos="2508"/>
        <p:guide pos="4066"/>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1" Type="http://schemas.openxmlformats.org/officeDocument/2006/relationships/tags" Target="tags/tag738.xml"/><Relationship Id="rId110" Type="http://schemas.openxmlformats.org/officeDocument/2006/relationships/commentAuthors" Target="commentAuthors.xml"/><Relationship Id="rId11" Type="http://schemas.openxmlformats.org/officeDocument/2006/relationships/slide" Target="slides/slide7.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CQL</a:t>
            </a:r>
            <a:r>
              <a:rPr lang="zh-CN" altLang="en-US" sz="1600" kern="1200" dirty="0">
                <a:solidFill>
                  <a:schemeClr val="tx1"/>
                </a:solidFill>
                <a:effectLst/>
                <a:latin typeface="微软雅黑" panose="020B0503020204020204" charset="-122"/>
                <a:ea typeface="微软雅黑" panose="020B0503020204020204" charset="-122"/>
                <a:cs typeface="+mn-cs"/>
              </a:rPr>
              <a:t>：保守强化学习，主要解决模型对未见过动作的价值过估计问题，通过在损失函数中加入</a:t>
            </a:r>
            <a:r>
              <a:rPr lang="en-US" altLang="zh-CN" sz="1600" kern="1200" dirty="0">
                <a:solidFill>
                  <a:schemeClr val="tx1"/>
                </a:solidFill>
                <a:effectLst/>
                <a:latin typeface="微软雅黑" panose="020B0503020204020204" charset="-122"/>
                <a:ea typeface="微软雅黑" panose="020B0503020204020204" charset="-122"/>
                <a:cs typeface="+mn-cs"/>
              </a:rPr>
              <a:t>L_CQL</a:t>
            </a:r>
            <a:r>
              <a:rPr lang="zh-CN" altLang="en-US" sz="1600" kern="1200" dirty="0">
                <a:solidFill>
                  <a:schemeClr val="tx1"/>
                </a:solidFill>
                <a:effectLst/>
                <a:latin typeface="微软雅黑" panose="020B0503020204020204" charset="-122"/>
                <a:ea typeface="微软雅黑" panose="020B0503020204020204" charset="-122"/>
                <a:cs typeface="+mn-cs"/>
              </a:rPr>
              <a:t>约束项</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中最大动作价值进行了一个</a:t>
            </a:r>
            <a:r>
              <a:rPr lang="zh-CN" altLang="en-US" sz="1600" kern="1200" dirty="0">
                <a:solidFill>
                  <a:schemeClr val="tx1"/>
                </a:solidFill>
                <a:effectLst/>
                <a:latin typeface="微软雅黑" panose="020B0503020204020204" charset="-122"/>
                <a:ea typeface="微软雅黑" panose="020B0503020204020204" charset="-122"/>
                <a:cs typeface="+mn-cs"/>
              </a:rPr>
              <a:t>近似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CQL</a:t>
            </a:r>
            <a:r>
              <a:rPr lang="zh-CN" altLang="en-US" sz="1600" kern="1200" dirty="0">
                <a:solidFill>
                  <a:schemeClr val="tx1"/>
                </a:solidFill>
                <a:effectLst/>
                <a:latin typeface="微软雅黑" panose="020B0503020204020204" charset="-122"/>
                <a:ea typeface="微软雅黑" panose="020B0503020204020204" charset="-122"/>
                <a:cs typeface="+mn-cs"/>
              </a:rPr>
              <a:t>：保守强化学习，主要解决模型对未见过动作的价值过估计问题，通过在损失函数中加入</a:t>
            </a:r>
            <a:r>
              <a:rPr lang="en-US" altLang="zh-CN" sz="1600" kern="1200" dirty="0">
                <a:solidFill>
                  <a:schemeClr val="tx1"/>
                </a:solidFill>
                <a:effectLst/>
                <a:latin typeface="微软雅黑" panose="020B0503020204020204" charset="-122"/>
                <a:ea typeface="微软雅黑" panose="020B0503020204020204" charset="-122"/>
                <a:cs typeface="+mn-cs"/>
              </a:rPr>
              <a:t>L_CQL</a:t>
            </a:r>
            <a:r>
              <a:rPr lang="zh-CN" altLang="en-US" sz="1600" kern="1200" dirty="0">
                <a:solidFill>
                  <a:schemeClr val="tx1"/>
                </a:solidFill>
                <a:effectLst/>
                <a:latin typeface="微软雅黑" panose="020B0503020204020204" charset="-122"/>
                <a:ea typeface="微软雅黑" panose="020B0503020204020204" charset="-122"/>
                <a:cs typeface="+mn-cs"/>
              </a:rPr>
              <a:t>约束项</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中最大动作价值进行了一个</a:t>
            </a:r>
            <a:r>
              <a:rPr lang="zh-CN" altLang="en-US" sz="1600" kern="1200" dirty="0">
                <a:solidFill>
                  <a:schemeClr val="tx1"/>
                </a:solidFill>
                <a:effectLst/>
                <a:latin typeface="微软雅黑" panose="020B0503020204020204" charset="-122"/>
                <a:ea typeface="微软雅黑" panose="020B0503020204020204" charset="-122"/>
                <a:cs typeface="+mn-cs"/>
              </a:rPr>
              <a:t>近似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CQL</a:t>
            </a:r>
            <a:r>
              <a:rPr lang="zh-CN" altLang="en-US" sz="1600" kern="1200" dirty="0">
                <a:solidFill>
                  <a:schemeClr val="tx1"/>
                </a:solidFill>
                <a:effectLst/>
                <a:latin typeface="微软雅黑" panose="020B0503020204020204" charset="-122"/>
                <a:ea typeface="微软雅黑" panose="020B0503020204020204" charset="-122"/>
                <a:cs typeface="+mn-cs"/>
              </a:rPr>
              <a:t>：保守强化学习，主要解决模型对未见过动作的价值过估计问题，通过在损失函数中加入</a:t>
            </a:r>
            <a:r>
              <a:rPr lang="en-US" altLang="zh-CN" sz="1600" kern="1200" dirty="0">
                <a:solidFill>
                  <a:schemeClr val="tx1"/>
                </a:solidFill>
                <a:effectLst/>
                <a:latin typeface="微软雅黑" panose="020B0503020204020204" charset="-122"/>
                <a:ea typeface="微软雅黑" panose="020B0503020204020204" charset="-122"/>
                <a:cs typeface="+mn-cs"/>
              </a:rPr>
              <a:t>L_CQL</a:t>
            </a:r>
            <a:r>
              <a:rPr lang="zh-CN" altLang="en-US" sz="1600" kern="1200" dirty="0">
                <a:solidFill>
                  <a:schemeClr val="tx1"/>
                </a:solidFill>
                <a:effectLst/>
                <a:latin typeface="微软雅黑" panose="020B0503020204020204" charset="-122"/>
                <a:ea typeface="微软雅黑" panose="020B0503020204020204" charset="-122"/>
                <a:cs typeface="+mn-cs"/>
              </a:rPr>
              <a:t>约束项</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中最大动作价值进行了一个</a:t>
            </a:r>
            <a:r>
              <a:rPr lang="zh-CN" altLang="en-US" sz="1600" kern="1200" dirty="0">
                <a:solidFill>
                  <a:schemeClr val="tx1"/>
                </a:solidFill>
                <a:effectLst/>
                <a:latin typeface="微软雅黑" panose="020B0503020204020204" charset="-122"/>
                <a:ea typeface="微软雅黑" panose="020B0503020204020204" charset="-122"/>
                <a:cs typeface="+mn-cs"/>
              </a:rPr>
              <a:t>近似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CQL</a:t>
            </a:r>
            <a:r>
              <a:rPr lang="zh-CN" altLang="en-US" sz="1600" kern="1200" dirty="0">
                <a:solidFill>
                  <a:schemeClr val="tx1"/>
                </a:solidFill>
                <a:effectLst/>
                <a:latin typeface="微软雅黑" panose="020B0503020204020204" charset="-122"/>
                <a:ea typeface="微软雅黑" panose="020B0503020204020204" charset="-122"/>
                <a:cs typeface="+mn-cs"/>
              </a:rPr>
              <a:t>：保守强化学习，主要解决模型对未见过动作的价值过估计问题，通过在损失函数中加入</a:t>
            </a:r>
            <a:r>
              <a:rPr lang="en-US" altLang="zh-CN" sz="1600" kern="1200" dirty="0">
                <a:solidFill>
                  <a:schemeClr val="tx1"/>
                </a:solidFill>
                <a:effectLst/>
                <a:latin typeface="微软雅黑" panose="020B0503020204020204" charset="-122"/>
                <a:ea typeface="微软雅黑" panose="020B0503020204020204" charset="-122"/>
                <a:cs typeface="+mn-cs"/>
              </a:rPr>
              <a:t>L_CQL</a:t>
            </a:r>
            <a:r>
              <a:rPr lang="zh-CN" altLang="en-US" sz="1600" kern="1200" dirty="0">
                <a:solidFill>
                  <a:schemeClr val="tx1"/>
                </a:solidFill>
                <a:effectLst/>
                <a:latin typeface="微软雅黑" panose="020B0503020204020204" charset="-122"/>
                <a:ea typeface="微软雅黑" panose="020B0503020204020204" charset="-122"/>
                <a:cs typeface="+mn-cs"/>
              </a:rPr>
              <a:t>约束项</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中最大动作价值进行了一个</a:t>
            </a:r>
            <a:r>
              <a:rPr lang="zh-CN" altLang="en-US" sz="1600" kern="1200" dirty="0">
                <a:solidFill>
                  <a:schemeClr val="tx1"/>
                </a:solidFill>
                <a:effectLst/>
                <a:latin typeface="微软雅黑" panose="020B0503020204020204" charset="-122"/>
                <a:ea typeface="微软雅黑" panose="020B0503020204020204" charset="-122"/>
                <a:cs typeface="+mn-cs"/>
              </a:rPr>
              <a:t>近似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CQL</a:t>
            </a:r>
            <a:r>
              <a:rPr lang="zh-CN" altLang="en-US" sz="1600" kern="1200" dirty="0">
                <a:solidFill>
                  <a:schemeClr val="tx1"/>
                </a:solidFill>
                <a:effectLst/>
                <a:latin typeface="微软雅黑" panose="020B0503020204020204" charset="-122"/>
                <a:ea typeface="微软雅黑" panose="020B0503020204020204" charset="-122"/>
                <a:cs typeface="+mn-cs"/>
              </a:rPr>
              <a:t>：保守强化学习，主要解决模型对未见过动作的价值过估计问题，通过在损失函数中加入</a:t>
            </a:r>
            <a:r>
              <a:rPr lang="en-US" altLang="zh-CN" sz="1600" kern="1200" dirty="0">
                <a:solidFill>
                  <a:schemeClr val="tx1"/>
                </a:solidFill>
                <a:effectLst/>
                <a:latin typeface="微软雅黑" panose="020B0503020204020204" charset="-122"/>
                <a:ea typeface="微软雅黑" panose="020B0503020204020204" charset="-122"/>
                <a:cs typeface="+mn-cs"/>
              </a:rPr>
              <a:t>L_CQL</a:t>
            </a:r>
            <a:r>
              <a:rPr lang="zh-CN" altLang="en-US" sz="1600" kern="1200" dirty="0">
                <a:solidFill>
                  <a:schemeClr val="tx1"/>
                </a:solidFill>
                <a:effectLst/>
                <a:latin typeface="微软雅黑" panose="020B0503020204020204" charset="-122"/>
                <a:ea typeface="微软雅黑" panose="020B0503020204020204" charset="-122"/>
                <a:cs typeface="+mn-cs"/>
              </a:rPr>
              <a:t>约束项</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中最大动作价值进行了一个</a:t>
            </a:r>
            <a:r>
              <a:rPr lang="zh-CN" altLang="en-US" sz="1600" kern="1200" dirty="0">
                <a:solidFill>
                  <a:schemeClr val="tx1"/>
                </a:solidFill>
                <a:effectLst/>
                <a:latin typeface="微软雅黑" panose="020B0503020204020204" charset="-122"/>
                <a:ea typeface="微软雅黑" panose="020B0503020204020204" charset="-122"/>
                <a:cs typeface="+mn-cs"/>
              </a:rPr>
              <a:t>近似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offline</a:t>
            </a:r>
            <a:r>
              <a:rPr lang="zh-CN" altLang="en-US" sz="1600" kern="1200" dirty="0">
                <a:solidFill>
                  <a:schemeClr val="tx1"/>
                </a:solidFill>
                <a:effectLst/>
                <a:latin typeface="微软雅黑" panose="020B0503020204020204" charset="-122"/>
                <a:ea typeface="微软雅黑" panose="020B0503020204020204" charset="-122"/>
                <a:cs typeface="+mn-cs"/>
              </a:rPr>
              <a:t>智能体使用专家</a:t>
            </a:r>
            <a:r>
              <a:rPr lang="zh-CN" altLang="en-US" sz="1600" kern="1200" dirty="0">
                <a:solidFill>
                  <a:schemeClr val="tx1"/>
                </a:solidFill>
                <a:effectLst/>
                <a:latin typeface="微软雅黑" panose="020B0503020204020204" charset="-122"/>
                <a:ea typeface="微软雅黑" panose="020B0503020204020204" charset="-122"/>
                <a:cs typeface="+mn-cs"/>
              </a:rPr>
              <a:t>水平离线</a:t>
            </a:r>
            <a:r>
              <a:rPr lang="zh-CN" altLang="en-US" sz="1600" kern="1200" dirty="0">
                <a:solidFill>
                  <a:schemeClr val="tx1"/>
                </a:solidFill>
                <a:effectLst/>
                <a:latin typeface="微软雅黑" panose="020B0503020204020204" charset="-122"/>
                <a:ea typeface="微软雅黑" panose="020B0503020204020204" charset="-122"/>
                <a:cs typeface="+mn-cs"/>
              </a:rPr>
              <a:t>数据集，</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AIKD-BASE</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AIKD-RKD</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11</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OTO</a:t>
            </a:r>
            <a:r>
              <a:rPr lang="zh-CN" altLang="en-US" sz="1600" kern="1200" dirty="0">
                <a:solidFill>
                  <a:schemeClr val="tx1"/>
                </a:solidFill>
                <a:effectLst/>
                <a:latin typeface="微软雅黑" panose="020B0503020204020204" charset="-122"/>
                <a:ea typeface="微软雅黑" panose="020B0503020204020204" charset="-122"/>
                <a:cs typeface="+mn-cs"/>
              </a:rPr>
              <a:t>算法比</a:t>
            </a:r>
            <a:r>
              <a:rPr lang="en-US" altLang="zh-CN" sz="1600" kern="1200" dirty="0">
                <a:solidFill>
                  <a:schemeClr val="tx1"/>
                </a:solidFill>
                <a:effectLst/>
                <a:latin typeface="微软雅黑" panose="020B0503020204020204" charset="-122"/>
                <a:ea typeface="微软雅黑" panose="020B0503020204020204" charset="-122"/>
                <a:cs typeface="+mn-cs"/>
              </a:rPr>
              <a:t>QRDQN</a:t>
            </a:r>
            <a:r>
              <a:rPr lang="zh-CN" altLang="en-US" sz="1600" kern="1200" dirty="0">
                <a:solidFill>
                  <a:schemeClr val="tx1"/>
                </a:solidFill>
                <a:effectLst/>
                <a:latin typeface="微软雅黑" panose="020B0503020204020204" charset="-122"/>
                <a:ea typeface="微软雅黑" panose="020B0503020204020204" charset="-122"/>
                <a:cs typeface="+mn-cs"/>
              </a:rPr>
              <a:t>快</a:t>
            </a:r>
            <a:r>
              <a:rPr lang="en-US" altLang="zh-CN" sz="1600" kern="1200" dirty="0">
                <a:solidFill>
                  <a:schemeClr val="tx1"/>
                </a:solidFill>
                <a:effectLst/>
                <a:latin typeface="微软雅黑" panose="020B0503020204020204" charset="-122"/>
                <a:ea typeface="微软雅黑" panose="020B0503020204020204" charset="-122"/>
                <a:cs typeface="+mn-cs"/>
              </a:rPr>
              <a:t>2-10</a:t>
            </a:r>
            <a:r>
              <a:rPr lang="zh-CN" altLang="en-US" sz="1600" kern="1200" dirty="0">
                <a:solidFill>
                  <a:schemeClr val="tx1"/>
                </a:solidFill>
                <a:effectLst/>
                <a:latin typeface="微软雅黑" panose="020B0503020204020204" charset="-122"/>
                <a:ea typeface="微软雅黑" panose="020B0503020204020204" charset="-122"/>
                <a:cs typeface="+mn-cs"/>
              </a:rPr>
              <a:t>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offline</a:t>
            </a:r>
            <a:r>
              <a:rPr lang="zh-CN" altLang="en-US" sz="1600" kern="1200" dirty="0">
                <a:solidFill>
                  <a:schemeClr val="tx1"/>
                </a:solidFill>
                <a:effectLst/>
                <a:latin typeface="微软雅黑" panose="020B0503020204020204" charset="-122"/>
                <a:ea typeface="微软雅黑" panose="020B0503020204020204" charset="-122"/>
                <a:cs typeface="+mn-cs"/>
              </a:rPr>
              <a:t>智能体使用专家</a:t>
            </a:r>
            <a:r>
              <a:rPr lang="zh-CN" altLang="en-US" sz="1600" kern="1200" dirty="0">
                <a:solidFill>
                  <a:schemeClr val="tx1"/>
                </a:solidFill>
                <a:effectLst/>
                <a:latin typeface="微软雅黑" panose="020B0503020204020204" charset="-122"/>
                <a:ea typeface="微软雅黑" panose="020B0503020204020204" charset="-122"/>
                <a:cs typeface="+mn-cs"/>
              </a:rPr>
              <a:t>水平离线</a:t>
            </a:r>
            <a:r>
              <a:rPr lang="zh-CN" altLang="en-US" sz="1600" kern="1200" dirty="0">
                <a:solidFill>
                  <a:schemeClr val="tx1"/>
                </a:solidFill>
                <a:effectLst/>
                <a:latin typeface="微软雅黑" panose="020B0503020204020204" charset="-122"/>
                <a:ea typeface="微软雅黑" panose="020B0503020204020204" charset="-122"/>
                <a:cs typeface="+mn-cs"/>
              </a:rPr>
              <a:t>数据集，</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AIKD-BASE</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AIKD-RKD</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11</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OTO</a:t>
            </a:r>
            <a:r>
              <a:rPr lang="zh-CN" altLang="en-US" sz="1600" kern="1200" dirty="0">
                <a:solidFill>
                  <a:schemeClr val="tx1"/>
                </a:solidFill>
                <a:effectLst/>
                <a:latin typeface="微软雅黑" panose="020B0503020204020204" charset="-122"/>
                <a:ea typeface="微软雅黑" panose="020B0503020204020204" charset="-122"/>
                <a:cs typeface="+mn-cs"/>
              </a:rPr>
              <a:t>算法比</a:t>
            </a:r>
            <a:r>
              <a:rPr lang="en-US" altLang="zh-CN" sz="1600" kern="1200" dirty="0">
                <a:solidFill>
                  <a:schemeClr val="tx1"/>
                </a:solidFill>
                <a:effectLst/>
                <a:latin typeface="微软雅黑" panose="020B0503020204020204" charset="-122"/>
                <a:ea typeface="微软雅黑" panose="020B0503020204020204" charset="-122"/>
                <a:cs typeface="+mn-cs"/>
              </a:rPr>
              <a:t>QRDQN</a:t>
            </a:r>
            <a:r>
              <a:rPr lang="zh-CN" altLang="en-US" sz="1600" kern="1200" dirty="0">
                <a:solidFill>
                  <a:schemeClr val="tx1"/>
                </a:solidFill>
                <a:effectLst/>
                <a:latin typeface="微软雅黑" panose="020B0503020204020204" charset="-122"/>
                <a:ea typeface="微软雅黑" panose="020B0503020204020204" charset="-122"/>
                <a:cs typeface="+mn-cs"/>
              </a:rPr>
              <a:t>快</a:t>
            </a:r>
            <a:r>
              <a:rPr lang="en-US" altLang="zh-CN" sz="1600" kern="1200" dirty="0">
                <a:solidFill>
                  <a:schemeClr val="tx1"/>
                </a:solidFill>
                <a:effectLst/>
                <a:latin typeface="微软雅黑" panose="020B0503020204020204" charset="-122"/>
                <a:ea typeface="微软雅黑" panose="020B0503020204020204" charset="-122"/>
                <a:cs typeface="+mn-cs"/>
              </a:rPr>
              <a:t>2-10</a:t>
            </a:r>
            <a:r>
              <a:rPr lang="zh-CN" altLang="en-US" sz="1600" kern="1200" dirty="0">
                <a:solidFill>
                  <a:schemeClr val="tx1"/>
                </a:solidFill>
                <a:effectLst/>
                <a:latin typeface="微软雅黑" panose="020B0503020204020204" charset="-122"/>
                <a:ea typeface="微软雅黑" panose="020B0503020204020204" charset="-122"/>
                <a:cs typeface="+mn-cs"/>
              </a:rPr>
              <a:t>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offline</a:t>
            </a:r>
            <a:r>
              <a:rPr lang="zh-CN" altLang="en-US" sz="1600" kern="1200" dirty="0">
                <a:solidFill>
                  <a:schemeClr val="tx1"/>
                </a:solidFill>
                <a:effectLst/>
                <a:latin typeface="微软雅黑" panose="020B0503020204020204" charset="-122"/>
                <a:ea typeface="微软雅黑" panose="020B0503020204020204" charset="-122"/>
                <a:cs typeface="+mn-cs"/>
              </a:rPr>
              <a:t>智能体使用专家</a:t>
            </a:r>
            <a:r>
              <a:rPr lang="zh-CN" altLang="en-US" sz="1600" kern="1200" dirty="0">
                <a:solidFill>
                  <a:schemeClr val="tx1"/>
                </a:solidFill>
                <a:effectLst/>
                <a:latin typeface="微软雅黑" panose="020B0503020204020204" charset="-122"/>
                <a:ea typeface="微软雅黑" panose="020B0503020204020204" charset="-122"/>
                <a:cs typeface="+mn-cs"/>
              </a:rPr>
              <a:t>水平离线</a:t>
            </a:r>
            <a:r>
              <a:rPr lang="zh-CN" altLang="en-US" sz="1600" kern="1200" dirty="0">
                <a:solidFill>
                  <a:schemeClr val="tx1"/>
                </a:solidFill>
                <a:effectLst/>
                <a:latin typeface="微软雅黑" panose="020B0503020204020204" charset="-122"/>
                <a:ea typeface="微软雅黑" panose="020B0503020204020204" charset="-122"/>
                <a:cs typeface="+mn-cs"/>
              </a:rPr>
              <a:t>数据集，</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AIKD-BASE</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AIKD-RKD</a:t>
            </a:r>
            <a:r>
              <a:rPr lang="zh-CN" altLang="en-US" sz="1600" kern="1200" dirty="0">
                <a:solidFill>
                  <a:schemeClr val="tx1"/>
                </a:solidFill>
                <a:effectLst/>
                <a:latin typeface="微软雅黑" panose="020B0503020204020204" charset="-122"/>
                <a:ea typeface="微软雅黑" panose="020B0503020204020204" charset="-122"/>
                <a:cs typeface="+mn-cs"/>
              </a:rPr>
              <a:t>：损失函数</a:t>
            </a:r>
            <a:r>
              <a:rPr lang="zh-CN" altLang="en-US" sz="1600" kern="1200" dirty="0">
                <a:solidFill>
                  <a:schemeClr val="tx1"/>
                </a:solidFill>
                <a:effectLst/>
                <a:latin typeface="微软雅黑" panose="020B0503020204020204" charset="-122"/>
                <a:ea typeface="微软雅黑" panose="020B0503020204020204" charset="-122"/>
                <a:cs typeface="+mn-cs"/>
              </a:rPr>
              <a:t>采用公式</a:t>
            </a:r>
            <a:r>
              <a:rPr lang="en-US" altLang="zh-CN" sz="1600" kern="1200" dirty="0">
                <a:solidFill>
                  <a:schemeClr val="tx1"/>
                </a:solidFill>
                <a:effectLst/>
                <a:latin typeface="微软雅黑" panose="020B0503020204020204" charset="-122"/>
                <a:ea typeface="微软雅黑" panose="020B0503020204020204" charset="-122"/>
                <a:cs typeface="+mn-cs"/>
              </a:rPr>
              <a:t>11</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OTO</a:t>
            </a:r>
            <a:r>
              <a:rPr lang="zh-CN" altLang="en-US" sz="1600" kern="1200" dirty="0">
                <a:solidFill>
                  <a:schemeClr val="tx1"/>
                </a:solidFill>
                <a:effectLst/>
                <a:latin typeface="微软雅黑" panose="020B0503020204020204" charset="-122"/>
                <a:ea typeface="微软雅黑" panose="020B0503020204020204" charset="-122"/>
                <a:cs typeface="+mn-cs"/>
              </a:rPr>
              <a:t>算法比</a:t>
            </a:r>
            <a:r>
              <a:rPr lang="en-US" altLang="zh-CN" sz="1600" kern="1200" dirty="0">
                <a:solidFill>
                  <a:schemeClr val="tx1"/>
                </a:solidFill>
                <a:effectLst/>
                <a:latin typeface="微软雅黑" panose="020B0503020204020204" charset="-122"/>
                <a:ea typeface="微软雅黑" panose="020B0503020204020204" charset="-122"/>
                <a:cs typeface="+mn-cs"/>
              </a:rPr>
              <a:t>QRDQN</a:t>
            </a:r>
            <a:r>
              <a:rPr lang="zh-CN" altLang="en-US" sz="1600" kern="1200" dirty="0">
                <a:solidFill>
                  <a:schemeClr val="tx1"/>
                </a:solidFill>
                <a:effectLst/>
                <a:latin typeface="微软雅黑" panose="020B0503020204020204" charset="-122"/>
                <a:ea typeface="微软雅黑" panose="020B0503020204020204" charset="-122"/>
                <a:cs typeface="+mn-cs"/>
              </a:rPr>
              <a:t>快</a:t>
            </a:r>
            <a:r>
              <a:rPr lang="en-US" altLang="zh-CN" sz="1600" kern="1200" dirty="0">
                <a:solidFill>
                  <a:schemeClr val="tx1"/>
                </a:solidFill>
                <a:effectLst/>
                <a:latin typeface="微软雅黑" panose="020B0503020204020204" charset="-122"/>
                <a:ea typeface="微软雅黑" panose="020B0503020204020204" charset="-122"/>
                <a:cs typeface="+mn-cs"/>
              </a:rPr>
              <a:t>2-10</a:t>
            </a:r>
            <a:r>
              <a:rPr lang="zh-CN" altLang="en-US" sz="1600" kern="1200" dirty="0">
                <a:solidFill>
                  <a:schemeClr val="tx1"/>
                </a:solidFill>
                <a:effectLst/>
                <a:latin typeface="微软雅黑" panose="020B0503020204020204" charset="-122"/>
                <a:ea typeface="微软雅黑" panose="020B0503020204020204" charset="-122"/>
                <a:cs typeface="+mn-cs"/>
              </a:rPr>
              <a:t>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(1) DHN </a:t>
            </a:r>
            <a:r>
              <a:rPr lang="zh-CN" altLang="en-US" sz="1600" kern="1200" dirty="0">
                <a:solidFill>
                  <a:schemeClr val="tx1"/>
                </a:solidFill>
                <a:effectLst/>
                <a:latin typeface="微软雅黑" panose="020B0503020204020204" charset="-122"/>
                <a:ea typeface="微软雅黑" panose="020B0503020204020204" charset="-122"/>
                <a:cs typeface="+mn-cs"/>
              </a:rPr>
              <a:t>扩展了汉密尔顿神经算子，通过将系统状态组作为标记来捕捉非局部的时间关系，从而能够整体地而不是孤立地推理系统动态。</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(2) DHN </a:t>
            </a:r>
            <a:r>
              <a:rPr lang="zh-CN" altLang="en-US" sz="1600" kern="1200" dirty="0">
                <a:solidFill>
                  <a:schemeClr val="tx1"/>
                </a:solidFill>
                <a:effectLst/>
                <a:latin typeface="微软雅黑" panose="020B0503020204020204" charset="-122"/>
                <a:ea typeface="微软雅黑" panose="020B0503020204020204" charset="-122"/>
                <a:cs typeface="+mn-cs"/>
              </a:rPr>
              <a:t>集成了去噪目标，以减少数值积分误差，提高长期预测的稳定性，同时还能适应各种噪声条件。</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(3)  </a:t>
            </a:r>
            <a:r>
              <a:rPr lang="zh-CN" altLang="en-US" sz="1600" kern="1200" dirty="0">
                <a:solidFill>
                  <a:schemeClr val="tx1"/>
                </a:solidFill>
                <a:effectLst/>
                <a:latin typeface="微软雅黑" panose="020B0503020204020204" charset="-122"/>
                <a:ea typeface="微软雅黑" panose="020B0503020204020204" charset="-122"/>
                <a:cs typeface="+mn-cs"/>
              </a:rPr>
              <a:t>这项工作引入了全局条件来促进多系统建模，使</a:t>
            </a:r>
            <a:r>
              <a:rPr lang="en-US" altLang="zh-CN" sz="1600" kern="1200" dirty="0">
                <a:solidFill>
                  <a:schemeClr val="tx1"/>
                </a:solidFill>
                <a:effectLst/>
                <a:latin typeface="微软雅黑" panose="020B0503020204020204" charset="-122"/>
                <a:ea typeface="微软雅黑" panose="020B0503020204020204" charset="-122"/>
                <a:cs typeface="+mn-cs"/>
              </a:rPr>
              <a:t> DHN </a:t>
            </a:r>
            <a:r>
              <a:rPr lang="zh-CN" altLang="en-US" sz="1600" kern="1200" dirty="0">
                <a:solidFill>
                  <a:schemeClr val="tx1"/>
                </a:solidFill>
                <a:effectLst/>
                <a:latin typeface="微软雅黑" panose="020B0503020204020204" charset="-122"/>
                <a:ea typeface="微软雅黑" panose="020B0503020204020204" charset="-122"/>
                <a:cs typeface="+mn-cs"/>
              </a:rPr>
              <a:t>能够在统一的框架下对异构物理系统进行建模，同时保持底层动力学的分离表征。</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把目标域中的策略按照状态价值进行聚类，分成</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zh-CN" altLang="en-US" sz="1600" kern="1200" dirty="0">
                <a:solidFill>
                  <a:schemeClr val="tx1"/>
                </a:solidFill>
                <a:effectLst/>
                <a:latin typeface="微软雅黑" panose="020B0503020204020204" charset="-122"/>
                <a:ea typeface="微软雅黑" panose="020B0503020204020204" charset="-122"/>
                <a:cs typeface="+mn-cs"/>
              </a:rPr>
              <a:t>簇</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）：从源域抽取若干个状态，计算源域中每个智能体在这组状态下的状态</a:t>
            </a:r>
            <a:r>
              <a:rPr lang="zh-CN" altLang="en-US" sz="1600" kern="1200" dirty="0">
                <a:solidFill>
                  <a:schemeClr val="tx1"/>
                </a:solidFill>
                <a:effectLst/>
                <a:latin typeface="微软雅黑" panose="020B0503020204020204" charset="-122"/>
                <a:ea typeface="微软雅黑" panose="020B0503020204020204" charset="-122"/>
                <a:cs typeface="+mn-cs"/>
              </a:rPr>
              <a:t>价值</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yi</a:t>
            </a:r>
            <a:r>
              <a:rPr lang="zh-CN" altLang="en-US" sz="1600" kern="1200" dirty="0">
                <a:solidFill>
                  <a:schemeClr val="tx1"/>
                </a:solidFill>
                <a:effectLst/>
                <a:latin typeface="微软雅黑" panose="020B0503020204020204" charset="-122"/>
                <a:ea typeface="微软雅黑" panose="020B0503020204020204" charset="-122"/>
                <a:cs typeface="+mn-cs"/>
              </a:rPr>
              <a:t>，第</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个源域智能体状态价值</a:t>
            </a:r>
            <a:r>
              <a:rPr lang="zh-CN" altLang="en-US" sz="1600" kern="1200" dirty="0">
                <a:solidFill>
                  <a:schemeClr val="tx1"/>
                </a:solidFill>
                <a:effectLst/>
                <a:latin typeface="微软雅黑" panose="020B0503020204020204" charset="-122"/>
                <a:ea typeface="微软雅黑" panose="020B0503020204020204" charset="-122"/>
                <a:cs typeface="+mn-cs"/>
              </a:rPr>
              <a:t>向量</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GMM</a:t>
            </a:r>
            <a:r>
              <a:rPr lang="zh-CN" altLang="en-US" sz="1600" kern="1200" dirty="0">
                <a:solidFill>
                  <a:schemeClr val="tx1"/>
                </a:solidFill>
                <a:effectLst/>
                <a:latin typeface="微软雅黑" panose="020B0503020204020204" charset="-122"/>
                <a:ea typeface="微软雅黑" panose="020B0503020204020204" charset="-122"/>
                <a:cs typeface="+mn-cs"/>
              </a:rPr>
              <a:t>：生成</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个混合高斯分布，用</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个高斯分布来拟合</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组数据，就是将</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个智能体的数据进行聚</a:t>
            </a:r>
            <a:r>
              <a:rPr lang="zh-CN" altLang="en-US" sz="1600" kern="1200" dirty="0">
                <a:solidFill>
                  <a:schemeClr val="tx1"/>
                </a:solidFill>
                <a:effectLst/>
                <a:latin typeface="微软雅黑" panose="020B0503020204020204" charset="-122"/>
                <a:ea typeface="微软雅黑" panose="020B0503020204020204" charset="-122"/>
                <a:cs typeface="+mn-cs"/>
              </a:rPr>
              <a:t>类</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）：计算每个数据在数据在每个高斯分布下的概率密度，代表第</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个源域智能体的数据在第</a:t>
            </a:r>
            <a:r>
              <a:rPr lang="en-US" altLang="zh-CN" sz="1600" kern="1200" dirty="0">
                <a:solidFill>
                  <a:schemeClr val="tx1"/>
                </a:solidFill>
                <a:effectLst/>
                <a:latin typeface="微软雅黑" panose="020B0503020204020204" charset="-122"/>
                <a:ea typeface="微软雅黑" panose="020B0503020204020204" charset="-122"/>
                <a:cs typeface="+mn-cs"/>
              </a:rPr>
              <a:t>k</a:t>
            </a:r>
            <a:r>
              <a:rPr lang="zh-CN" altLang="en-US" sz="1600" kern="1200" dirty="0">
                <a:solidFill>
                  <a:schemeClr val="tx1"/>
                </a:solidFill>
                <a:effectLst/>
                <a:latin typeface="微软雅黑" panose="020B0503020204020204" charset="-122"/>
                <a:ea typeface="微软雅黑" panose="020B0503020204020204" charset="-122"/>
                <a:cs typeface="+mn-cs"/>
              </a:rPr>
              <a:t>个高斯分布下的概率密度，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乘上权重，代表第</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个数据在这个混合高斯分布下的概率密度，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再相乘，代表这组数据在这个混合高斯分布下的概率</a:t>
            </a:r>
            <a:r>
              <a:rPr lang="zh-CN" altLang="en-US" sz="1600" kern="1200" dirty="0">
                <a:solidFill>
                  <a:schemeClr val="tx1"/>
                </a:solidFill>
                <a:effectLst/>
                <a:latin typeface="微软雅黑" panose="020B0503020204020204" charset="-122"/>
                <a:ea typeface="微软雅黑" panose="020B0503020204020204" charset="-122"/>
                <a:cs typeface="+mn-cs"/>
              </a:rPr>
              <a:t>密度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）：每个簇要挑选</a:t>
            </a:r>
            <a:r>
              <a:rPr lang="en-US" altLang="zh-CN" sz="1600" kern="1200" dirty="0">
                <a:solidFill>
                  <a:schemeClr val="tx1"/>
                </a:solidFill>
                <a:effectLst/>
                <a:latin typeface="微软雅黑" panose="020B0503020204020204" charset="-122"/>
                <a:ea typeface="微软雅黑" panose="020B0503020204020204" charset="-122"/>
                <a:cs typeface="+mn-cs"/>
              </a:rPr>
              <a:t>m</a:t>
            </a:r>
            <a:r>
              <a:rPr lang="zh-CN" altLang="en-US" sz="1600" kern="1200" dirty="0">
                <a:solidFill>
                  <a:schemeClr val="tx1"/>
                </a:solidFill>
                <a:effectLst/>
                <a:latin typeface="微软雅黑" panose="020B0503020204020204" charset="-122"/>
                <a:ea typeface="微软雅黑" panose="020B0503020204020204" charset="-122"/>
                <a:cs typeface="+mn-cs"/>
              </a:rPr>
              <a:t>组源域智能体数据（给每个智能体分配</a:t>
            </a:r>
            <a:r>
              <a:rPr lang="en-US" altLang="zh-CN" sz="1600" kern="1200" dirty="0">
                <a:solidFill>
                  <a:schemeClr val="tx1"/>
                </a:solidFill>
                <a:effectLst/>
                <a:latin typeface="微软雅黑" panose="020B0503020204020204" charset="-122"/>
                <a:ea typeface="微软雅黑" panose="020B0503020204020204" charset="-122"/>
                <a:cs typeface="+mn-cs"/>
              </a:rPr>
              <a:t>m</a:t>
            </a:r>
            <a:r>
              <a:rPr lang="zh-CN" altLang="en-US" sz="1600" kern="1200" dirty="0">
                <a:solidFill>
                  <a:schemeClr val="tx1"/>
                </a:solidFill>
                <a:effectLst/>
                <a:latin typeface="微软雅黑" panose="020B0503020204020204" charset="-122"/>
                <a:ea typeface="微软雅黑" panose="020B0503020204020204" charset="-122"/>
                <a:cs typeface="+mn-cs"/>
              </a:rPr>
              <a:t>个预训练的源域智能体策略），每个簇要使这个联合概率密度最大，也就是</a:t>
            </a:r>
            <a:r>
              <a:rPr lang="zh-CN" altLang="en-US" sz="1600" kern="1200" dirty="0">
                <a:solidFill>
                  <a:schemeClr val="tx1"/>
                </a:solidFill>
                <a:effectLst/>
                <a:latin typeface="微软雅黑" panose="020B0503020204020204" charset="-122"/>
                <a:ea typeface="微软雅黑" panose="020B0503020204020204" charset="-122"/>
                <a:cs typeface="+mn-cs"/>
              </a:rPr>
              <a:t>让这</a:t>
            </a:r>
            <a:r>
              <a:rPr lang="en-US" altLang="zh-CN" sz="1600" kern="1200" dirty="0">
                <a:solidFill>
                  <a:schemeClr val="tx1"/>
                </a:solidFill>
                <a:effectLst/>
                <a:latin typeface="微软雅黑" panose="020B0503020204020204" charset="-122"/>
                <a:ea typeface="微软雅黑" panose="020B0503020204020204" charset="-122"/>
                <a:cs typeface="+mn-cs"/>
              </a:rPr>
              <a:t>m</a:t>
            </a:r>
            <a:r>
              <a:rPr lang="zh-CN" altLang="en-US" sz="1600" kern="1200" dirty="0">
                <a:solidFill>
                  <a:schemeClr val="tx1"/>
                </a:solidFill>
                <a:effectLst/>
                <a:latin typeface="微软雅黑" panose="020B0503020204020204" charset="-122"/>
                <a:ea typeface="微软雅黑" panose="020B0503020204020204" charset="-122"/>
                <a:cs typeface="+mn-cs"/>
              </a:rPr>
              <a:t>组数据来自于这个簇的概率</a:t>
            </a:r>
            <a:r>
              <a:rPr lang="zh-CN" altLang="en-US" sz="1600" kern="1200" dirty="0">
                <a:solidFill>
                  <a:schemeClr val="tx1"/>
                </a:solidFill>
                <a:effectLst/>
                <a:latin typeface="微软雅黑" panose="020B0503020204020204" charset="-122"/>
                <a:ea typeface="微软雅黑" panose="020B0503020204020204" charset="-122"/>
                <a:cs typeface="+mn-cs"/>
              </a:rPr>
              <a:t>最大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设计求解器的思路，应该以结构化物理先验概念为基础，重点从强迫数据符合固定方程转向使方程动态适应经验数据。未来工作可以将不同物理规律模块化，构造</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分解</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映射</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框架，避免物理约束成为限制准确建模的因素。</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2" Type="http://schemas.openxmlformats.org/officeDocument/2006/relationships/notesSlide" Target="../notesSlides/notesSlide15.xml"/><Relationship Id="rId31" Type="http://schemas.openxmlformats.org/officeDocument/2006/relationships/slideLayout" Target="../slideLayouts/slideLayout7.xml"/><Relationship Id="rId30" Type="http://schemas.openxmlformats.org/officeDocument/2006/relationships/tags" Target="../tags/tag135.xml"/><Relationship Id="rId3" Type="http://schemas.openxmlformats.org/officeDocument/2006/relationships/tags" Target="../tags/tag108.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microsoft.com/office/2007/relationships/hdphoto" Target="../media/image2.wdp"/><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tags" Target="../tags/tag137.xml"/><Relationship Id="rId1" Type="http://schemas.openxmlformats.org/officeDocument/2006/relationships/tags" Target="../tags/tag13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tags" Target="../tags/tag139.xml"/><Relationship Id="rId1" Type="http://schemas.openxmlformats.org/officeDocument/2006/relationships/tags" Target="../tags/tag138.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141.xml"/><Relationship Id="rId1" Type="http://schemas.openxmlformats.org/officeDocument/2006/relationships/tags" Target="../tags/tag140.xml"/></Relationships>
</file>

<file path=ppt/slides/_rels/slide19.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2" Type="http://schemas.openxmlformats.org/officeDocument/2006/relationships/notesSlide" Target="../notesSlides/notesSlide19.xml"/><Relationship Id="rId31" Type="http://schemas.openxmlformats.org/officeDocument/2006/relationships/slideLayout" Target="../slideLayouts/slideLayout7.xml"/><Relationship Id="rId30" Type="http://schemas.openxmlformats.org/officeDocument/2006/relationships/tags" Target="../tags/tag169.xml"/><Relationship Id="rId3" Type="http://schemas.openxmlformats.org/officeDocument/2006/relationships/tags" Target="../tags/tag142.xml"/><Relationship Id="rId29" Type="http://schemas.openxmlformats.org/officeDocument/2006/relationships/tags" Target="../tags/tag168.xml"/><Relationship Id="rId28" Type="http://schemas.openxmlformats.org/officeDocument/2006/relationships/tags" Target="../tags/tag167.xml"/><Relationship Id="rId27" Type="http://schemas.openxmlformats.org/officeDocument/2006/relationships/tags" Target="../tags/tag166.xml"/><Relationship Id="rId26" Type="http://schemas.openxmlformats.org/officeDocument/2006/relationships/tags" Target="../tags/tag165.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microsoft.com/office/2007/relationships/hdphoto" Target="../media/image2.wdp"/><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microsoft.com/office/2007/relationships/hdphoto" Target="../media/image2.wdp"/><Relationship Id="rId7" Type="http://schemas.openxmlformats.org/officeDocument/2006/relationships/image" Target="../media/image3.png"/><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6" Type="http://schemas.openxmlformats.org/officeDocument/2006/relationships/notesSlide" Target="../notesSlides/notesSlide2.xml"/><Relationship Id="rId15" Type="http://schemas.openxmlformats.org/officeDocument/2006/relationships/slideLayout" Target="../slideLayouts/slideLayout12.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2" Type="http://schemas.openxmlformats.org/officeDocument/2006/relationships/notesSlide" Target="../notesSlides/notesSlide22.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172.xml"/><Relationship Id="rId29" Type="http://schemas.openxmlformats.org/officeDocument/2006/relationships/image" Target="../media/image1.png"/><Relationship Id="rId28" Type="http://schemas.openxmlformats.org/officeDocument/2006/relationships/tags" Target="../tags/tag197.xml"/><Relationship Id="rId27" Type="http://schemas.openxmlformats.org/officeDocument/2006/relationships/tags" Target="../tags/tag196.xml"/><Relationship Id="rId26" Type="http://schemas.openxmlformats.org/officeDocument/2006/relationships/tags" Target="../tags/tag195.xml"/><Relationship Id="rId25" Type="http://schemas.openxmlformats.org/officeDocument/2006/relationships/tags" Target="../tags/tag194.xml"/><Relationship Id="rId24" Type="http://schemas.openxmlformats.org/officeDocument/2006/relationships/tags" Target="../tags/tag193.xml"/><Relationship Id="rId23" Type="http://schemas.openxmlformats.org/officeDocument/2006/relationships/tags" Target="../tags/tag192.xml"/><Relationship Id="rId22" Type="http://schemas.openxmlformats.org/officeDocument/2006/relationships/tags" Target="../tags/tag191.xml"/><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tags" Target="../tags/tag171.xml"/><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tags" Target="../tags/tag170.xml"/></Relationships>
</file>

<file path=ppt/slides/_rels/slide23.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2" Type="http://schemas.openxmlformats.org/officeDocument/2006/relationships/notesSlide" Target="../notesSlides/notesSlide23.xml"/><Relationship Id="rId31" Type="http://schemas.openxmlformats.org/officeDocument/2006/relationships/slideLayout" Target="../slideLayouts/slideLayout7.xml"/><Relationship Id="rId30" Type="http://schemas.openxmlformats.org/officeDocument/2006/relationships/tags" Target="../tags/tag225.xml"/><Relationship Id="rId3" Type="http://schemas.openxmlformats.org/officeDocument/2006/relationships/tags" Target="../tags/tag198.xml"/><Relationship Id="rId29" Type="http://schemas.openxmlformats.org/officeDocument/2006/relationships/tags" Target="../tags/tag224.xml"/><Relationship Id="rId28" Type="http://schemas.openxmlformats.org/officeDocument/2006/relationships/tags" Target="../tags/tag223.xml"/><Relationship Id="rId27" Type="http://schemas.openxmlformats.org/officeDocument/2006/relationships/tags" Target="../tags/tag222.xml"/><Relationship Id="rId26" Type="http://schemas.openxmlformats.org/officeDocument/2006/relationships/tags" Target="../tags/tag221.xml"/><Relationship Id="rId25" Type="http://schemas.openxmlformats.org/officeDocument/2006/relationships/tags" Target="../tags/tag220.xml"/><Relationship Id="rId24" Type="http://schemas.openxmlformats.org/officeDocument/2006/relationships/tags" Target="../tags/tag219.xml"/><Relationship Id="rId23" Type="http://schemas.openxmlformats.org/officeDocument/2006/relationships/tags" Target="../tags/tag218.xml"/><Relationship Id="rId22" Type="http://schemas.openxmlformats.org/officeDocument/2006/relationships/tags" Target="../tags/tag217.xml"/><Relationship Id="rId21" Type="http://schemas.openxmlformats.org/officeDocument/2006/relationships/tags" Target="../tags/tag216.xml"/><Relationship Id="rId20" Type="http://schemas.openxmlformats.org/officeDocument/2006/relationships/tags" Target="../tags/tag215.xml"/><Relationship Id="rId2" Type="http://schemas.microsoft.com/office/2007/relationships/hdphoto" Target="../media/image2.wdp"/><Relationship Id="rId19" Type="http://schemas.openxmlformats.org/officeDocument/2006/relationships/tags" Target="../tags/tag214.xml"/><Relationship Id="rId18" Type="http://schemas.openxmlformats.org/officeDocument/2006/relationships/tags" Target="../tags/tag213.xml"/><Relationship Id="rId17" Type="http://schemas.openxmlformats.org/officeDocument/2006/relationships/tags" Target="../tags/tag212.xml"/><Relationship Id="rId16" Type="http://schemas.openxmlformats.org/officeDocument/2006/relationships/tags" Target="../tags/tag211.xml"/><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2" Type="http://schemas.openxmlformats.org/officeDocument/2006/relationships/notesSlide" Target="../notesSlides/notesSlide25.xml"/><Relationship Id="rId31" Type="http://schemas.openxmlformats.org/officeDocument/2006/relationships/slideLayout" Target="../slideLayouts/slideLayout7.xml"/><Relationship Id="rId30" Type="http://schemas.openxmlformats.org/officeDocument/2006/relationships/tags" Target="../tags/tag253.xml"/><Relationship Id="rId3" Type="http://schemas.openxmlformats.org/officeDocument/2006/relationships/tags" Target="../tags/tag226.xml"/><Relationship Id="rId29" Type="http://schemas.openxmlformats.org/officeDocument/2006/relationships/tags" Target="../tags/tag252.xml"/><Relationship Id="rId28" Type="http://schemas.openxmlformats.org/officeDocument/2006/relationships/tags" Target="../tags/tag251.xml"/><Relationship Id="rId27" Type="http://schemas.openxmlformats.org/officeDocument/2006/relationships/tags" Target="../tags/tag250.xml"/><Relationship Id="rId26" Type="http://schemas.openxmlformats.org/officeDocument/2006/relationships/tags" Target="../tags/tag249.xml"/><Relationship Id="rId25" Type="http://schemas.openxmlformats.org/officeDocument/2006/relationships/tags" Target="../tags/tag248.xml"/><Relationship Id="rId24" Type="http://schemas.openxmlformats.org/officeDocument/2006/relationships/tags" Target="../tags/tag247.xml"/><Relationship Id="rId23" Type="http://schemas.openxmlformats.org/officeDocument/2006/relationships/tags" Target="../tags/tag246.xml"/><Relationship Id="rId22" Type="http://schemas.openxmlformats.org/officeDocument/2006/relationships/tags" Target="../tags/tag245.xml"/><Relationship Id="rId21" Type="http://schemas.openxmlformats.org/officeDocument/2006/relationships/tags" Target="../tags/tag244.xml"/><Relationship Id="rId20" Type="http://schemas.openxmlformats.org/officeDocument/2006/relationships/tags" Target="../tags/tag243.xml"/><Relationship Id="rId2" Type="http://schemas.microsoft.com/office/2007/relationships/hdphoto" Target="../media/image2.wdp"/><Relationship Id="rId19" Type="http://schemas.openxmlformats.org/officeDocument/2006/relationships/tags" Target="../tags/tag242.xml"/><Relationship Id="rId18" Type="http://schemas.openxmlformats.org/officeDocument/2006/relationships/tags" Target="../tags/tag241.xml"/><Relationship Id="rId17" Type="http://schemas.openxmlformats.org/officeDocument/2006/relationships/tags" Target="../tags/tag240.xml"/><Relationship Id="rId16" Type="http://schemas.openxmlformats.org/officeDocument/2006/relationships/tags" Target="../tags/tag239.xml"/><Relationship Id="rId15" Type="http://schemas.openxmlformats.org/officeDocument/2006/relationships/tags" Target="../tags/tag238.xml"/><Relationship Id="rId14" Type="http://schemas.openxmlformats.org/officeDocument/2006/relationships/tags" Target="../tags/tag23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2" Type="http://schemas.openxmlformats.org/officeDocument/2006/relationships/notesSlide" Target="../notesSlides/notesSlide38.xml"/><Relationship Id="rId31" Type="http://schemas.openxmlformats.org/officeDocument/2006/relationships/slideLayout" Target="../slideLayouts/slideLayout7.xml"/><Relationship Id="rId30" Type="http://schemas.openxmlformats.org/officeDocument/2006/relationships/tags" Target="../tags/tag281.xml"/><Relationship Id="rId3" Type="http://schemas.openxmlformats.org/officeDocument/2006/relationships/tags" Target="../tags/tag254.xml"/><Relationship Id="rId29" Type="http://schemas.openxmlformats.org/officeDocument/2006/relationships/tags" Target="../tags/tag280.xml"/><Relationship Id="rId28" Type="http://schemas.openxmlformats.org/officeDocument/2006/relationships/tags" Target="../tags/tag279.xml"/><Relationship Id="rId27" Type="http://schemas.openxmlformats.org/officeDocument/2006/relationships/tags" Target="../tags/tag278.xml"/><Relationship Id="rId26" Type="http://schemas.openxmlformats.org/officeDocument/2006/relationships/tags" Target="../tags/tag277.xml"/><Relationship Id="rId25" Type="http://schemas.openxmlformats.org/officeDocument/2006/relationships/tags" Target="../tags/tag276.xml"/><Relationship Id="rId24" Type="http://schemas.openxmlformats.org/officeDocument/2006/relationships/tags" Target="../tags/tag275.xml"/><Relationship Id="rId23" Type="http://schemas.openxmlformats.org/officeDocument/2006/relationships/tags" Target="../tags/tag274.xml"/><Relationship Id="rId22" Type="http://schemas.openxmlformats.org/officeDocument/2006/relationships/tags" Target="../tags/tag273.xml"/><Relationship Id="rId21" Type="http://schemas.openxmlformats.org/officeDocument/2006/relationships/tags" Target="../tags/tag272.xml"/><Relationship Id="rId20" Type="http://schemas.openxmlformats.org/officeDocument/2006/relationships/tags" Target="../tags/tag271.xml"/><Relationship Id="rId2" Type="http://schemas.microsoft.com/office/2007/relationships/hdphoto" Target="../media/image2.wdp"/><Relationship Id="rId19" Type="http://schemas.openxmlformats.org/officeDocument/2006/relationships/tags" Target="../tags/tag270.xml"/><Relationship Id="rId18" Type="http://schemas.openxmlformats.org/officeDocument/2006/relationships/tags" Target="../tags/tag269.xml"/><Relationship Id="rId17" Type="http://schemas.openxmlformats.org/officeDocument/2006/relationships/tags" Target="../tags/tag268.xml"/><Relationship Id="rId16" Type="http://schemas.openxmlformats.org/officeDocument/2006/relationships/tags" Target="../tags/tag267.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2" Type="http://schemas.openxmlformats.org/officeDocument/2006/relationships/notesSlide" Target="../notesSlides/notesSlide4.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26.xml"/><Relationship Id="rId29" Type="http://schemas.openxmlformats.org/officeDocument/2006/relationships/image" Target="../media/image1.png"/><Relationship Id="rId28" Type="http://schemas.openxmlformats.org/officeDocument/2006/relationships/tags" Target="../tags/tag51.xml"/><Relationship Id="rId27" Type="http://schemas.openxmlformats.org/officeDocument/2006/relationships/tags" Target="../tags/tag50.xml"/><Relationship Id="rId26" Type="http://schemas.openxmlformats.org/officeDocument/2006/relationships/tags" Target="../tags/tag49.xml"/><Relationship Id="rId25" Type="http://schemas.openxmlformats.org/officeDocument/2006/relationships/tags" Target="../tags/tag48.xml"/><Relationship Id="rId24" Type="http://schemas.openxmlformats.org/officeDocument/2006/relationships/tags" Target="../tags/tag47.xml"/><Relationship Id="rId23" Type="http://schemas.openxmlformats.org/officeDocument/2006/relationships/tags" Target="../tags/tag46.xml"/><Relationship Id="rId22" Type="http://schemas.openxmlformats.org/officeDocument/2006/relationships/tags" Target="../tags/tag45.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tags" Target="../tags/tag25.xml"/><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0" Type="http://schemas.openxmlformats.org/officeDocument/2006/relationships/notesSlide" Target="../notesSlides/notesSlide42.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2" Type="http://schemas.openxmlformats.org/officeDocument/2006/relationships/notesSlide" Target="../notesSlides/notesSlide43.xml"/><Relationship Id="rId31" Type="http://schemas.openxmlformats.org/officeDocument/2006/relationships/slideLayout" Target="../slideLayouts/slideLayout7.xml"/><Relationship Id="rId30" Type="http://schemas.openxmlformats.org/officeDocument/2006/relationships/tags" Target="../tags/tag309.xml"/><Relationship Id="rId3" Type="http://schemas.openxmlformats.org/officeDocument/2006/relationships/tags" Target="../tags/tag282.xml"/><Relationship Id="rId29" Type="http://schemas.openxmlformats.org/officeDocument/2006/relationships/tags" Target="../tags/tag308.xml"/><Relationship Id="rId28" Type="http://schemas.openxmlformats.org/officeDocument/2006/relationships/tags" Target="../tags/tag307.xml"/><Relationship Id="rId27" Type="http://schemas.openxmlformats.org/officeDocument/2006/relationships/tags" Target="../tags/tag306.xml"/><Relationship Id="rId26" Type="http://schemas.openxmlformats.org/officeDocument/2006/relationships/tags" Target="../tags/tag305.xml"/><Relationship Id="rId25" Type="http://schemas.openxmlformats.org/officeDocument/2006/relationships/tags" Target="../tags/tag304.xml"/><Relationship Id="rId24" Type="http://schemas.openxmlformats.org/officeDocument/2006/relationships/tags" Target="../tags/tag303.xml"/><Relationship Id="rId23" Type="http://schemas.openxmlformats.org/officeDocument/2006/relationships/tags" Target="../tags/tag302.xml"/><Relationship Id="rId22" Type="http://schemas.openxmlformats.org/officeDocument/2006/relationships/tags" Target="../tags/tag301.xml"/><Relationship Id="rId21" Type="http://schemas.openxmlformats.org/officeDocument/2006/relationships/tags" Target="../tags/tag300.xml"/><Relationship Id="rId20" Type="http://schemas.openxmlformats.org/officeDocument/2006/relationships/tags" Target="../tags/tag299.xml"/><Relationship Id="rId2" Type="http://schemas.microsoft.com/office/2007/relationships/hdphoto" Target="../media/image2.wdp"/><Relationship Id="rId19" Type="http://schemas.openxmlformats.org/officeDocument/2006/relationships/tags" Target="../tags/tag298.xml"/><Relationship Id="rId18" Type="http://schemas.openxmlformats.org/officeDocument/2006/relationships/tags" Target="../tags/tag297.xml"/><Relationship Id="rId17" Type="http://schemas.openxmlformats.org/officeDocument/2006/relationships/tags" Target="../tags/tag296.xml"/><Relationship Id="rId16" Type="http://schemas.openxmlformats.org/officeDocument/2006/relationships/tags" Target="../tags/tag295.xml"/><Relationship Id="rId15" Type="http://schemas.openxmlformats.org/officeDocument/2006/relationships/tags" Target="../tags/tag294.xml"/><Relationship Id="rId14" Type="http://schemas.openxmlformats.org/officeDocument/2006/relationships/tags" Target="../tags/tag293.xml"/><Relationship Id="rId13" Type="http://schemas.openxmlformats.org/officeDocument/2006/relationships/tags" Target="../tags/tag292.xml"/><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tags" Target="../tags/tag289.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tags" Target="../tags/tag313.xml"/><Relationship Id="rId32" Type="http://schemas.openxmlformats.org/officeDocument/2006/relationships/notesSlide" Target="../notesSlides/notesSlide46.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312.xml"/><Relationship Id="rId29" Type="http://schemas.openxmlformats.org/officeDocument/2006/relationships/image" Target="../media/image1.png"/><Relationship Id="rId28" Type="http://schemas.openxmlformats.org/officeDocument/2006/relationships/tags" Target="../tags/tag337.xml"/><Relationship Id="rId27" Type="http://schemas.openxmlformats.org/officeDocument/2006/relationships/tags" Target="../tags/tag336.xml"/><Relationship Id="rId26" Type="http://schemas.openxmlformats.org/officeDocument/2006/relationships/tags" Target="../tags/tag335.xml"/><Relationship Id="rId25" Type="http://schemas.openxmlformats.org/officeDocument/2006/relationships/tags" Target="../tags/tag334.xml"/><Relationship Id="rId24" Type="http://schemas.openxmlformats.org/officeDocument/2006/relationships/tags" Target="../tags/tag333.xml"/><Relationship Id="rId23" Type="http://schemas.openxmlformats.org/officeDocument/2006/relationships/tags" Target="../tags/tag332.xml"/><Relationship Id="rId22" Type="http://schemas.openxmlformats.org/officeDocument/2006/relationships/tags" Target="../tags/tag331.xml"/><Relationship Id="rId21" Type="http://schemas.openxmlformats.org/officeDocument/2006/relationships/tags" Target="../tags/tag330.xml"/><Relationship Id="rId20" Type="http://schemas.openxmlformats.org/officeDocument/2006/relationships/tags" Target="../tags/tag329.xml"/><Relationship Id="rId2" Type="http://schemas.openxmlformats.org/officeDocument/2006/relationships/tags" Target="../tags/tag311.xml"/><Relationship Id="rId19" Type="http://schemas.openxmlformats.org/officeDocument/2006/relationships/tags" Target="../tags/tag328.xml"/><Relationship Id="rId18" Type="http://schemas.openxmlformats.org/officeDocument/2006/relationships/tags" Target="../tags/tag327.xml"/><Relationship Id="rId17" Type="http://schemas.openxmlformats.org/officeDocument/2006/relationships/tags" Target="../tags/tag326.xml"/><Relationship Id="rId16" Type="http://schemas.openxmlformats.org/officeDocument/2006/relationships/tags" Target="../tags/tag325.xml"/><Relationship Id="rId15" Type="http://schemas.openxmlformats.org/officeDocument/2006/relationships/tags" Target="../tags/tag324.xml"/><Relationship Id="rId14" Type="http://schemas.openxmlformats.org/officeDocument/2006/relationships/tags" Target="../tags/tag323.xml"/><Relationship Id="rId13" Type="http://schemas.openxmlformats.org/officeDocument/2006/relationships/tags" Target="../tags/tag322.xml"/><Relationship Id="rId12" Type="http://schemas.openxmlformats.org/officeDocument/2006/relationships/tags" Target="../tags/tag321.xml"/><Relationship Id="rId11" Type="http://schemas.openxmlformats.org/officeDocument/2006/relationships/tags" Target="../tags/tag320.xml"/><Relationship Id="rId10" Type="http://schemas.openxmlformats.org/officeDocument/2006/relationships/tags" Target="../tags/tag319.xml"/><Relationship Id="rId1" Type="http://schemas.openxmlformats.org/officeDocument/2006/relationships/tags" Target="../tags/tag310.xml"/></Relationships>
</file>

<file path=ppt/slides/_rels/slide47.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2" Type="http://schemas.openxmlformats.org/officeDocument/2006/relationships/notesSlide" Target="../notesSlides/notesSlide47.xml"/><Relationship Id="rId31" Type="http://schemas.openxmlformats.org/officeDocument/2006/relationships/slideLayout" Target="../slideLayouts/slideLayout7.xml"/><Relationship Id="rId30" Type="http://schemas.openxmlformats.org/officeDocument/2006/relationships/tags" Target="../tags/tag365.xml"/><Relationship Id="rId3" Type="http://schemas.openxmlformats.org/officeDocument/2006/relationships/tags" Target="../tags/tag338.xml"/><Relationship Id="rId29" Type="http://schemas.openxmlformats.org/officeDocument/2006/relationships/tags" Target="../tags/tag364.xml"/><Relationship Id="rId28" Type="http://schemas.openxmlformats.org/officeDocument/2006/relationships/tags" Target="../tags/tag363.xml"/><Relationship Id="rId27" Type="http://schemas.openxmlformats.org/officeDocument/2006/relationships/tags" Target="../tags/tag362.xml"/><Relationship Id="rId26" Type="http://schemas.openxmlformats.org/officeDocument/2006/relationships/tags" Target="../tags/tag361.xml"/><Relationship Id="rId25" Type="http://schemas.openxmlformats.org/officeDocument/2006/relationships/tags" Target="../tags/tag360.xml"/><Relationship Id="rId24" Type="http://schemas.openxmlformats.org/officeDocument/2006/relationships/tags" Target="../tags/tag359.xml"/><Relationship Id="rId23" Type="http://schemas.openxmlformats.org/officeDocument/2006/relationships/tags" Target="../tags/tag358.xml"/><Relationship Id="rId22" Type="http://schemas.openxmlformats.org/officeDocument/2006/relationships/tags" Target="../tags/tag357.xml"/><Relationship Id="rId21" Type="http://schemas.openxmlformats.org/officeDocument/2006/relationships/tags" Target="../tags/tag356.xml"/><Relationship Id="rId20" Type="http://schemas.openxmlformats.org/officeDocument/2006/relationships/tags" Target="../tags/tag355.xml"/><Relationship Id="rId2" Type="http://schemas.microsoft.com/office/2007/relationships/hdphoto" Target="../media/image2.wdp"/><Relationship Id="rId19" Type="http://schemas.openxmlformats.org/officeDocument/2006/relationships/tags" Target="../tags/tag354.xml"/><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2" Type="http://schemas.openxmlformats.org/officeDocument/2006/relationships/notesSlide" Target="../notesSlides/notesSlide49.xml"/><Relationship Id="rId31" Type="http://schemas.openxmlformats.org/officeDocument/2006/relationships/slideLayout" Target="../slideLayouts/slideLayout7.xml"/><Relationship Id="rId30" Type="http://schemas.openxmlformats.org/officeDocument/2006/relationships/tags" Target="../tags/tag393.xml"/><Relationship Id="rId3" Type="http://schemas.openxmlformats.org/officeDocument/2006/relationships/tags" Target="../tags/tag366.xml"/><Relationship Id="rId29" Type="http://schemas.openxmlformats.org/officeDocument/2006/relationships/tags" Target="../tags/tag392.xml"/><Relationship Id="rId28" Type="http://schemas.openxmlformats.org/officeDocument/2006/relationships/tags" Target="../tags/tag391.xml"/><Relationship Id="rId27" Type="http://schemas.openxmlformats.org/officeDocument/2006/relationships/tags" Target="../tags/tag390.xml"/><Relationship Id="rId26" Type="http://schemas.openxmlformats.org/officeDocument/2006/relationships/tags" Target="../tags/tag389.xml"/><Relationship Id="rId25" Type="http://schemas.openxmlformats.org/officeDocument/2006/relationships/tags" Target="../tags/tag388.xml"/><Relationship Id="rId24" Type="http://schemas.openxmlformats.org/officeDocument/2006/relationships/tags" Target="../tags/tag387.xml"/><Relationship Id="rId23" Type="http://schemas.openxmlformats.org/officeDocument/2006/relationships/tags" Target="../tags/tag386.xml"/><Relationship Id="rId22" Type="http://schemas.openxmlformats.org/officeDocument/2006/relationships/tags" Target="../tags/tag385.xml"/><Relationship Id="rId21" Type="http://schemas.openxmlformats.org/officeDocument/2006/relationships/tags" Target="../tags/tag384.xml"/><Relationship Id="rId20" Type="http://schemas.openxmlformats.org/officeDocument/2006/relationships/tags" Target="../tags/tag383.xml"/><Relationship Id="rId2" Type="http://schemas.microsoft.com/office/2007/relationships/hdphoto" Target="../media/image2.wdp"/><Relationship Id="rId19" Type="http://schemas.openxmlformats.org/officeDocument/2006/relationships/tags" Target="../tags/tag382.xml"/><Relationship Id="rId18" Type="http://schemas.openxmlformats.org/officeDocument/2006/relationships/tags" Target="../tags/tag381.xml"/><Relationship Id="rId17" Type="http://schemas.openxmlformats.org/officeDocument/2006/relationships/tags" Target="../tags/tag380.xml"/><Relationship Id="rId16" Type="http://schemas.openxmlformats.org/officeDocument/2006/relationships/tags" Target="../tags/tag379.xml"/><Relationship Id="rId15" Type="http://schemas.openxmlformats.org/officeDocument/2006/relationships/tags" Target="../tags/tag378.xml"/><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2" Type="http://schemas.openxmlformats.org/officeDocument/2006/relationships/notesSlide" Target="../notesSlides/notesSlide5.xml"/><Relationship Id="rId31" Type="http://schemas.openxmlformats.org/officeDocument/2006/relationships/slideLayout" Target="../slideLayouts/slideLayout7.xml"/><Relationship Id="rId30" Type="http://schemas.openxmlformats.org/officeDocument/2006/relationships/tags" Target="../tags/tag79.xml"/><Relationship Id="rId3" Type="http://schemas.openxmlformats.org/officeDocument/2006/relationships/tags" Target="../tags/tag52.xml"/><Relationship Id="rId29" Type="http://schemas.openxmlformats.org/officeDocument/2006/relationships/tags" Target="../tags/tag78.xml"/><Relationship Id="rId28" Type="http://schemas.openxmlformats.org/officeDocument/2006/relationships/tags" Target="../tags/tag77.xml"/><Relationship Id="rId27" Type="http://schemas.openxmlformats.org/officeDocument/2006/relationships/tags" Target="../tags/tag76.xml"/><Relationship Id="rId26" Type="http://schemas.openxmlformats.org/officeDocument/2006/relationships/tags" Target="../tags/tag75.xml"/><Relationship Id="rId25" Type="http://schemas.openxmlformats.org/officeDocument/2006/relationships/tags" Target="../tags/tag74.xml"/><Relationship Id="rId24" Type="http://schemas.openxmlformats.org/officeDocument/2006/relationships/tags" Target="../tags/tag73.xml"/><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microsoft.com/office/2007/relationships/hdphoto" Target="../media/image2.wdp"/><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9" Type="http://schemas.openxmlformats.org/officeDocument/2006/relationships/tags" Target="../tags/tag400.xml"/><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 Id="rId32" Type="http://schemas.openxmlformats.org/officeDocument/2006/relationships/notesSlide" Target="../notesSlides/notesSlide55.xml"/><Relationship Id="rId31" Type="http://schemas.openxmlformats.org/officeDocument/2006/relationships/slideLayout" Target="../slideLayouts/slideLayout7.xml"/><Relationship Id="rId30" Type="http://schemas.openxmlformats.org/officeDocument/2006/relationships/tags" Target="../tags/tag421.xml"/><Relationship Id="rId3" Type="http://schemas.openxmlformats.org/officeDocument/2006/relationships/tags" Target="../tags/tag394.xml"/><Relationship Id="rId29" Type="http://schemas.openxmlformats.org/officeDocument/2006/relationships/tags" Target="../tags/tag420.xml"/><Relationship Id="rId28" Type="http://schemas.openxmlformats.org/officeDocument/2006/relationships/tags" Target="../tags/tag419.xml"/><Relationship Id="rId27" Type="http://schemas.openxmlformats.org/officeDocument/2006/relationships/tags" Target="../tags/tag418.xml"/><Relationship Id="rId26" Type="http://schemas.openxmlformats.org/officeDocument/2006/relationships/tags" Target="../tags/tag417.xml"/><Relationship Id="rId25" Type="http://schemas.openxmlformats.org/officeDocument/2006/relationships/tags" Target="../tags/tag416.xml"/><Relationship Id="rId24" Type="http://schemas.openxmlformats.org/officeDocument/2006/relationships/tags" Target="../tags/tag415.xml"/><Relationship Id="rId23" Type="http://schemas.openxmlformats.org/officeDocument/2006/relationships/tags" Target="../tags/tag414.xml"/><Relationship Id="rId22" Type="http://schemas.openxmlformats.org/officeDocument/2006/relationships/tags" Target="../tags/tag413.xml"/><Relationship Id="rId21" Type="http://schemas.openxmlformats.org/officeDocument/2006/relationships/tags" Target="../tags/tag412.xml"/><Relationship Id="rId20" Type="http://schemas.openxmlformats.org/officeDocument/2006/relationships/tags" Target="../tags/tag411.xml"/><Relationship Id="rId2" Type="http://schemas.microsoft.com/office/2007/relationships/hdphoto" Target="../media/image2.wdp"/><Relationship Id="rId19" Type="http://schemas.openxmlformats.org/officeDocument/2006/relationships/tags" Target="../tags/tag410.xml"/><Relationship Id="rId18" Type="http://schemas.openxmlformats.org/officeDocument/2006/relationships/tags" Target="../tags/tag409.xml"/><Relationship Id="rId17" Type="http://schemas.openxmlformats.org/officeDocument/2006/relationships/tags" Target="../tags/tag408.xml"/><Relationship Id="rId16" Type="http://schemas.openxmlformats.org/officeDocument/2006/relationships/tags" Target="../tags/tag407.xml"/><Relationship Id="rId15" Type="http://schemas.openxmlformats.org/officeDocument/2006/relationships/tags" Target="../tags/tag406.xml"/><Relationship Id="rId14" Type="http://schemas.openxmlformats.org/officeDocument/2006/relationships/tags" Target="../tags/tag405.xml"/><Relationship Id="rId13" Type="http://schemas.openxmlformats.org/officeDocument/2006/relationships/tags" Target="../tags/tag404.xml"/><Relationship Id="rId12" Type="http://schemas.openxmlformats.org/officeDocument/2006/relationships/tags" Target="../tags/tag403.xml"/><Relationship Id="rId11" Type="http://schemas.openxmlformats.org/officeDocument/2006/relationships/tags" Target="../tags/tag402.xml"/><Relationship Id="rId10" Type="http://schemas.openxmlformats.org/officeDocument/2006/relationships/tags" Target="../tags/tag401.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86.png"/><Relationship Id="rId1" Type="http://schemas.openxmlformats.org/officeDocument/2006/relationships/image" Target="../media/image85.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tags" Target="../tags/tag423.xml"/><Relationship Id="rId1" Type="http://schemas.openxmlformats.org/officeDocument/2006/relationships/tags" Target="../tags/tag422.xml"/></Relationships>
</file>

<file path=ppt/slides/_rels/slide59.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slideLayout" Target="../slideLayouts/slideLayout7.xml"/><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tags" Target="../tags/tag425.xml"/><Relationship Id="rId1" Type="http://schemas.openxmlformats.org/officeDocument/2006/relationships/tags" Target="../tags/tag4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7.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tags" Target="../tags/tag427.xml"/><Relationship Id="rId1" Type="http://schemas.openxmlformats.org/officeDocument/2006/relationships/tags" Target="../tags/tag426.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tags" Target="../tags/tag429.xml"/><Relationship Id="rId1" Type="http://schemas.openxmlformats.org/officeDocument/2006/relationships/tags" Target="../tags/tag428.xml"/></Relationships>
</file>

<file path=ppt/slides/_rels/slide62.xml.rels><?xml version="1.0" encoding="UTF-8" standalone="yes"?>
<Relationships xmlns="http://schemas.openxmlformats.org/package/2006/relationships"><Relationship Id="rId9" Type="http://schemas.openxmlformats.org/officeDocument/2006/relationships/tags" Target="../tags/tag436.xml"/><Relationship Id="rId8" Type="http://schemas.openxmlformats.org/officeDocument/2006/relationships/tags" Target="../tags/tag435.xml"/><Relationship Id="rId7" Type="http://schemas.openxmlformats.org/officeDocument/2006/relationships/tags" Target="../tags/tag434.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 Id="rId32" Type="http://schemas.openxmlformats.org/officeDocument/2006/relationships/notesSlide" Target="../notesSlides/notesSlide62.xml"/><Relationship Id="rId31" Type="http://schemas.openxmlformats.org/officeDocument/2006/relationships/slideLayout" Target="../slideLayouts/slideLayout7.xml"/><Relationship Id="rId30" Type="http://schemas.openxmlformats.org/officeDocument/2006/relationships/tags" Target="../tags/tag457.xml"/><Relationship Id="rId3" Type="http://schemas.openxmlformats.org/officeDocument/2006/relationships/tags" Target="../tags/tag430.xml"/><Relationship Id="rId29" Type="http://schemas.openxmlformats.org/officeDocument/2006/relationships/tags" Target="../tags/tag456.xml"/><Relationship Id="rId28" Type="http://schemas.openxmlformats.org/officeDocument/2006/relationships/tags" Target="../tags/tag455.xml"/><Relationship Id="rId27" Type="http://schemas.openxmlformats.org/officeDocument/2006/relationships/tags" Target="../tags/tag454.xml"/><Relationship Id="rId26" Type="http://schemas.openxmlformats.org/officeDocument/2006/relationships/tags" Target="../tags/tag453.xml"/><Relationship Id="rId25" Type="http://schemas.openxmlformats.org/officeDocument/2006/relationships/tags" Target="../tags/tag452.xml"/><Relationship Id="rId24" Type="http://schemas.openxmlformats.org/officeDocument/2006/relationships/tags" Target="../tags/tag451.xml"/><Relationship Id="rId23" Type="http://schemas.openxmlformats.org/officeDocument/2006/relationships/tags" Target="../tags/tag450.xml"/><Relationship Id="rId22" Type="http://schemas.openxmlformats.org/officeDocument/2006/relationships/tags" Target="../tags/tag449.xml"/><Relationship Id="rId21" Type="http://schemas.openxmlformats.org/officeDocument/2006/relationships/tags" Target="../tags/tag448.xml"/><Relationship Id="rId20" Type="http://schemas.openxmlformats.org/officeDocument/2006/relationships/tags" Target="../tags/tag447.xml"/><Relationship Id="rId2" Type="http://schemas.microsoft.com/office/2007/relationships/hdphoto" Target="../media/image2.wdp"/><Relationship Id="rId19" Type="http://schemas.openxmlformats.org/officeDocument/2006/relationships/tags" Target="../tags/tag446.xml"/><Relationship Id="rId18" Type="http://schemas.openxmlformats.org/officeDocument/2006/relationships/tags" Target="../tags/tag445.xml"/><Relationship Id="rId17" Type="http://schemas.openxmlformats.org/officeDocument/2006/relationships/tags" Target="../tags/tag444.xml"/><Relationship Id="rId16" Type="http://schemas.openxmlformats.org/officeDocument/2006/relationships/tags" Target="../tags/tag443.xml"/><Relationship Id="rId15" Type="http://schemas.openxmlformats.org/officeDocument/2006/relationships/tags" Target="../tags/tag442.xml"/><Relationship Id="rId14" Type="http://schemas.openxmlformats.org/officeDocument/2006/relationships/tags" Target="../tags/tag441.xml"/><Relationship Id="rId13" Type="http://schemas.openxmlformats.org/officeDocument/2006/relationships/tags" Target="../tags/tag440.xml"/><Relationship Id="rId12" Type="http://schemas.openxmlformats.org/officeDocument/2006/relationships/tags" Target="../tags/tag439.xml"/><Relationship Id="rId11" Type="http://schemas.openxmlformats.org/officeDocument/2006/relationships/tags" Target="../tags/tag438.xml"/><Relationship Id="rId10" Type="http://schemas.openxmlformats.org/officeDocument/2006/relationships/tags" Target="../tags/tag437.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9" Type="http://schemas.openxmlformats.org/officeDocument/2006/relationships/tags" Target="../tags/tag466.xml"/><Relationship Id="rId8" Type="http://schemas.openxmlformats.org/officeDocument/2006/relationships/tags" Target="../tags/tag465.xml"/><Relationship Id="rId7" Type="http://schemas.openxmlformats.org/officeDocument/2006/relationships/tags" Target="../tags/tag464.xml"/><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tags" Target="../tags/tag461.xml"/><Relationship Id="rId32" Type="http://schemas.openxmlformats.org/officeDocument/2006/relationships/notesSlide" Target="../notesSlides/notesSlide65.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460.xml"/><Relationship Id="rId29" Type="http://schemas.openxmlformats.org/officeDocument/2006/relationships/image" Target="../media/image1.png"/><Relationship Id="rId28" Type="http://schemas.openxmlformats.org/officeDocument/2006/relationships/tags" Target="../tags/tag485.xml"/><Relationship Id="rId27" Type="http://schemas.openxmlformats.org/officeDocument/2006/relationships/tags" Target="../tags/tag484.xml"/><Relationship Id="rId26" Type="http://schemas.openxmlformats.org/officeDocument/2006/relationships/tags" Target="../tags/tag483.xml"/><Relationship Id="rId25" Type="http://schemas.openxmlformats.org/officeDocument/2006/relationships/tags" Target="../tags/tag482.xml"/><Relationship Id="rId24" Type="http://schemas.openxmlformats.org/officeDocument/2006/relationships/tags" Target="../tags/tag481.xml"/><Relationship Id="rId23" Type="http://schemas.openxmlformats.org/officeDocument/2006/relationships/tags" Target="../tags/tag480.xml"/><Relationship Id="rId22" Type="http://schemas.openxmlformats.org/officeDocument/2006/relationships/tags" Target="../tags/tag479.xml"/><Relationship Id="rId21" Type="http://schemas.openxmlformats.org/officeDocument/2006/relationships/tags" Target="../tags/tag478.xml"/><Relationship Id="rId20" Type="http://schemas.openxmlformats.org/officeDocument/2006/relationships/tags" Target="../tags/tag477.xml"/><Relationship Id="rId2" Type="http://schemas.openxmlformats.org/officeDocument/2006/relationships/tags" Target="../tags/tag459.xml"/><Relationship Id="rId19" Type="http://schemas.openxmlformats.org/officeDocument/2006/relationships/tags" Target="../tags/tag476.xml"/><Relationship Id="rId18" Type="http://schemas.openxmlformats.org/officeDocument/2006/relationships/tags" Target="../tags/tag475.xml"/><Relationship Id="rId17" Type="http://schemas.openxmlformats.org/officeDocument/2006/relationships/tags" Target="../tags/tag474.xml"/><Relationship Id="rId16" Type="http://schemas.openxmlformats.org/officeDocument/2006/relationships/tags" Target="../tags/tag473.xml"/><Relationship Id="rId15" Type="http://schemas.openxmlformats.org/officeDocument/2006/relationships/tags" Target="../tags/tag472.xml"/><Relationship Id="rId14" Type="http://schemas.openxmlformats.org/officeDocument/2006/relationships/tags" Target="../tags/tag471.xml"/><Relationship Id="rId13" Type="http://schemas.openxmlformats.org/officeDocument/2006/relationships/tags" Target="../tags/tag470.xml"/><Relationship Id="rId12" Type="http://schemas.openxmlformats.org/officeDocument/2006/relationships/tags" Target="../tags/tag469.xml"/><Relationship Id="rId11" Type="http://schemas.openxmlformats.org/officeDocument/2006/relationships/tags" Target="../tags/tag468.xml"/><Relationship Id="rId10" Type="http://schemas.openxmlformats.org/officeDocument/2006/relationships/tags" Target="../tags/tag467.xml"/><Relationship Id="rId1" Type="http://schemas.openxmlformats.org/officeDocument/2006/relationships/tags" Target="../tags/tag458.xml"/></Relationships>
</file>

<file path=ppt/slides/_rels/slide66.xml.rels><?xml version="1.0" encoding="UTF-8" standalone="yes"?>
<Relationships xmlns="http://schemas.openxmlformats.org/package/2006/relationships"><Relationship Id="rId9" Type="http://schemas.openxmlformats.org/officeDocument/2006/relationships/tags" Target="../tags/tag492.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tags" Target="../tags/tag489.xml"/><Relationship Id="rId5" Type="http://schemas.openxmlformats.org/officeDocument/2006/relationships/tags" Target="../tags/tag488.xml"/><Relationship Id="rId4" Type="http://schemas.openxmlformats.org/officeDocument/2006/relationships/tags" Target="../tags/tag487.xml"/><Relationship Id="rId32" Type="http://schemas.openxmlformats.org/officeDocument/2006/relationships/notesSlide" Target="../notesSlides/notesSlide66.xml"/><Relationship Id="rId31" Type="http://schemas.openxmlformats.org/officeDocument/2006/relationships/slideLayout" Target="../slideLayouts/slideLayout7.xml"/><Relationship Id="rId30" Type="http://schemas.openxmlformats.org/officeDocument/2006/relationships/tags" Target="../tags/tag513.xml"/><Relationship Id="rId3" Type="http://schemas.openxmlformats.org/officeDocument/2006/relationships/tags" Target="../tags/tag486.xml"/><Relationship Id="rId29" Type="http://schemas.openxmlformats.org/officeDocument/2006/relationships/tags" Target="../tags/tag512.xml"/><Relationship Id="rId28" Type="http://schemas.openxmlformats.org/officeDocument/2006/relationships/tags" Target="../tags/tag511.xml"/><Relationship Id="rId27" Type="http://schemas.openxmlformats.org/officeDocument/2006/relationships/tags" Target="../tags/tag510.xml"/><Relationship Id="rId26" Type="http://schemas.openxmlformats.org/officeDocument/2006/relationships/tags" Target="../tags/tag509.xml"/><Relationship Id="rId25" Type="http://schemas.openxmlformats.org/officeDocument/2006/relationships/tags" Target="../tags/tag508.xml"/><Relationship Id="rId24" Type="http://schemas.openxmlformats.org/officeDocument/2006/relationships/tags" Target="../tags/tag507.xml"/><Relationship Id="rId23" Type="http://schemas.openxmlformats.org/officeDocument/2006/relationships/tags" Target="../tags/tag506.xml"/><Relationship Id="rId22" Type="http://schemas.openxmlformats.org/officeDocument/2006/relationships/tags" Target="../tags/tag505.xml"/><Relationship Id="rId21" Type="http://schemas.openxmlformats.org/officeDocument/2006/relationships/tags" Target="../tags/tag504.xml"/><Relationship Id="rId20" Type="http://schemas.openxmlformats.org/officeDocument/2006/relationships/tags" Target="../tags/tag503.xml"/><Relationship Id="rId2" Type="http://schemas.microsoft.com/office/2007/relationships/hdphoto" Target="../media/image2.wdp"/><Relationship Id="rId19" Type="http://schemas.openxmlformats.org/officeDocument/2006/relationships/tags" Target="../tags/tag502.xml"/><Relationship Id="rId18" Type="http://schemas.openxmlformats.org/officeDocument/2006/relationships/tags" Target="../tags/tag501.xml"/><Relationship Id="rId17" Type="http://schemas.openxmlformats.org/officeDocument/2006/relationships/tags" Target="../tags/tag500.xml"/><Relationship Id="rId16" Type="http://schemas.openxmlformats.org/officeDocument/2006/relationships/tags" Target="../tags/tag499.xml"/><Relationship Id="rId15" Type="http://schemas.openxmlformats.org/officeDocument/2006/relationships/tags" Target="../tags/tag498.xml"/><Relationship Id="rId14" Type="http://schemas.openxmlformats.org/officeDocument/2006/relationships/tags" Target="../tags/tag497.xml"/><Relationship Id="rId13" Type="http://schemas.openxmlformats.org/officeDocument/2006/relationships/tags" Target="../tags/tag496.xml"/><Relationship Id="rId12" Type="http://schemas.openxmlformats.org/officeDocument/2006/relationships/tags" Target="../tags/tag495.xml"/><Relationship Id="rId11" Type="http://schemas.openxmlformats.org/officeDocument/2006/relationships/tags" Target="../tags/tag494.xml"/><Relationship Id="rId10" Type="http://schemas.openxmlformats.org/officeDocument/2006/relationships/tags" Target="../tags/tag493.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2" Type="http://schemas.openxmlformats.org/officeDocument/2006/relationships/notesSlide" Target="../notesSlides/notesSlide68.xml"/><Relationship Id="rId31" Type="http://schemas.openxmlformats.org/officeDocument/2006/relationships/slideLayout" Target="../slideLayouts/slideLayout7.xml"/><Relationship Id="rId30" Type="http://schemas.openxmlformats.org/officeDocument/2006/relationships/tags" Target="../tags/tag541.xml"/><Relationship Id="rId3" Type="http://schemas.openxmlformats.org/officeDocument/2006/relationships/tags" Target="../tags/tag514.xml"/><Relationship Id="rId29" Type="http://schemas.openxmlformats.org/officeDocument/2006/relationships/tags" Target="../tags/tag540.xml"/><Relationship Id="rId28" Type="http://schemas.openxmlformats.org/officeDocument/2006/relationships/tags" Target="../tags/tag539.xml"/><Relationship Id="rId27" Type="http://schemas.openxmlformats.org/officeDocument/2006/relationships/tags" Target="../tags/tag538.xml"/><Relationship Id="rId26" Type="http://schemas.openxmlformats.org/officeDocument/2006/relationships/tags" Target="../tags/tag537.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microsoft.com/office/2007/relationships/hdphoto" Target="../media/image2.wdp"/><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2" Type="http://schemas.openxmlformats.org/officeDocument/2006/relationships/notesSlide" Target="../notesSlides/notesSlide7.xml"/><Relationship Id="rId31" Type="http://schemas.openxmlformats.org/officeDocument/2006/relationships/slideLayout" Target="../slideLayouts/slideLayout7.xml"/><Relationship Id="rId30" Type="http://schemas.openxmlformats.org/officeDocument/2006/relationships/tags" Target="../tags/tag107.xml"/><Relationship Id="rId3" Type="http://schemas.openxmlformats.org/officeDocument/2006/relationships/tags" Target="../tags/tag80.xml"/><Relationship Id="rId29" Type="http://schemas.openxmlformats.org/officeDocument/2006/relationships/tags" Target="../tags/tag106.xml"/><Relationship Id="rId28" Type="http://schemas.openxmlformats.org/officeDocument/2006/relationships/tags" Target="../tags/tag105.xml"/><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microsoft.com/office/2007/relationships/hdphoto" Target="../media/image2.wdp"/><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72.xml.rels><?xml version="1.0" encoding="UTF-8" standalone="yes"?>
<Relationships xmlns="http://schemas.openxmlformats.org/package/2006/relationships"><Relationship Id="rId9" Type="http://schemas.openxmlformats.org/officeDocument/2006/relationships/tags" Target="../tags/tag548.xml"/><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tags" Target="../tags/tag544.xml"/><Relationship Id="rId4" Type="http://schemas.openxmlformats.org/officeDocument/2006/relationships/tags" Target="../tags/tag543.xml"/><Relationship Id="rId32" Type="http://schemas.openxmlformats.org/officeDocument/2006/relationships/notesSlide" Target="../notesSlides/notesSlide72.xml"/><Relationship Id="rId31" Type="http://schemas.openxmlformats.org/officeDocument/2006/relationships/slideLayout" Target="../slideLayouts/slideLayout7.xml"/><Relationship Id="rId30" Type="http://schemas.openxmlformats.org/officeDocument/2006/relationships/tags" Target="../tags/tag569.xml"/><Relationship Id="rId3" Type="http://schemas.openxmlformats.org/officeDocument/2006/relationships/tags" Target="../tags/tag542.xml"/><Relationship Id="rId29" Type="http://schemas.openxmlformats.org/officeDocument/2006/relationships/tags" Target="../tags/tag568.xml"/><Relationship Id="rId28" Type="http://schemas.openxmlformats.org/officeDocument/2006/relationships/tags" Target="../tags/tag567.xml"/><Relationship Id="rId27" Type="http://schemas.openxmlformats.org/officeDocument/2006/relationships/tags" Target="../tags/tag566.xml"/><Relationship Id="rId26" Type="http://schemas.openxmlformats.org/officeDocument/2006/relationships/tags" Target="../tags/tag565.xml"/><Relationship Id="rId25" Type="http://schemas.openxmlformats.org/officeDocument/2006/relationships/tags" Target="../tags/tag564.xml"/><Relationship Id="rId24" Type="http://schemas.openxmlformats.org/officeDocument/2006/relationships/tags" Target="../tags/tag563.xml"/><Relationship Id="rId23" Type="http://schemas.openxmlformats.org/officeDocument/2006/relationships/tags" Target="../tags/tag562.xml"/><Relationship Id="rId22" Type="http://schemas.openxmlformats.org/officeDocument/2006/relationships/tags" Target="../tags/tag561.xml"/><Relationship Id="rId21" Type="http://schemas.openxmlformats.org/officeDocument/2006/relationships/tags" Target="../tags/tag560.xml"/><Relationship Id="rId20" Type="http://schemas.openxmlformats.org/officeDocument/2006/relationships/tags" Target="../tags/tag559.xml"/><Relationship Id="rId2" Type="http://schemas.microsoft.com/office/2007/relationships/hdphoto" Target="../media/image2.wdp"/><Relationship Id="rId19" Type="http://schemas.openxmlformats.org/officeDocument/2006/relationships/tags" Target="../tags/tag558.xml"/><Relationship Id="rId18" Type="http://schemas.openxmlformats.org/officeDocument/2006/relationships/tags" Target="../tags/tag557.xml"/><Relationship Id="rId17" Type="http://schemas.openxmlformats.org/officeDocument/2006/relationships/tags" Target="../tags/tag556.xml"/><Relationship Id="rId16" Type="http://schemas.openxmlformats.org/officeDocument/2006/relationships/tags" Target="../tags/tag555.xml"/><Relationship Id="rId15" Type="http://schemas.openxmlformats.org/officeDocument/2006/relationships/tags" Target="../tags/tag554.xml"/><Relationship Id="rId14" Type="http://schemas.openxmlformats.org/officeDocument/2006/relationships/tags" Target="../tags/tag553.xml"/><Relationship Id="rId13" Type="http://schemas.openxmlformats.org/officeDocument/2006/relationships/tags" Target="../tags/tag552.xml"/><Relationship Id="rId12" Type="http://schemas.openxmlformats.org/officeDocument/2006/relationships/tags" Target="../tags/tag551.xml"/><Relationship Id="rId11" Type="http://schemas.openxmlformats.org/officeDocument/2006/relationships/tags" Target="../tags/tag550.xml"/><Relationship Id="rId10" Type="http://schemas.openxmlformats.org/officeDocument/2006/relationships/tags" Target="../tags/tag549.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7.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7.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0.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7.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00.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00.png"/></Relationships>
</file>

<file path=ppt/slides/_rels/slide78.xml.rels><?xml version="1.0" encoding="UTF-8" standalone="yes"?>
<Relationships xmlns="http://schemas.openxmlformats.org/package/2006/relationships"><Relationship Id="rId9" Type="http://schemas.openxmlformats.org/officeDocument/2006/relationships/tags" Target="../tags/tag576.xml"/><Relationship Id="rId8" Type="http://schemas.openxmlformats.org/officeDocument/2006/relationships/tags" Target="../tags/tag575.xml"/><Relationship Id="rId7" Type="http://schemas.openxmlformats.org/officeDocument/2006/relationships/tags" Target="../tags/tag574.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32" Type="http://schemas.openxmlformats.org/officeDocument/2006/relationships/notesSlide" Target="../notesSlides/notesSlide78.xml"/><Relationship Id="rId31" Type="http://schemas.openxmlformats.org/officeDocument/2006/relationships/slideLayout" Target="../slideLayouts/slideLayout7.xml"/><Relationship Id="rId30" Type="http://schemas.openxmlformats.org/officeDocument/2006/relationships/tags" Target="../tags/tag597.xml"/><Relationship Id="rId3" Type="http://schemas.openxmlformats.org/officeDocument/2006/relationships/tags" Target="../tags/tag570.xml"/><Relationship Id="rId29" Type="http://schemas.openxmlformats.org/officeDocument/2006/relationships/tags" Target="../tags/tag596.xml"/><Relationship Id="rId28" Type="http://schemas.openxmlformats.org/officeDocument/2006/relationships/tags" Target="../tags/tag595.xml"/><Relationship Id="rId27" Type="http://schemas.openxmlformats.org/officeDocument/2006/relationships/tags" Target="../tags/tag594.xml"/><Relationship Id="rId26" Type="http://schemas.openxmlformats.org/officeDocument/2006/relationships/tags" Target="../tags/tag593.xml"/><Relationship Id="rId25" Type="http://schemas.openxmlformats.org/officeDocument/2006/relationships/tags" Target="../tags/tag592.xml"/><Relationship Id="rId24" Type="http://schemas.openxmlformats.org/officeDocument/2006/relationships/tags" Target="../tags/tag591.xml"/><Relationship Id="rId23" Type="http://schemas.openxmlformats.org/officeDocument/2006/relationships/tags" Target="../tags/tag590.xml"/><Relationship Id="rId22" Type="http://schemas.openxmlformats.org/officeDocument/2006/relationships/tags" Target="../tags/tag589.xml"/><Relationship Id="rId21" Type="http://schemas.openxmlformats.org/officeDocument/2006/relationships/tags" Target="../tags/tag588.xml"/><Relationship Id="rId20" Type="http://schemas.openxmlformats.org/officeDocument/2006/relationships/tags" Target="../tags/tag587.xml"/><Relationship Id="rId2" Type="http://schemas.microsoft.com/office/2007/relationships/hdphoto" Target="../media/image2.wdp"/><Relationship Id="rId19" Type="http://schemas.openxmlformats.org/officeDocument/2006/relationships/tags" Target="../tags/tag586.xml"/><Relationship Id="rId18" Type="http://schemas.openxmlformats.org/officeDocument/2006/relationships/tags" Target="../tags/tag585.xml"/><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tags" Target="../tags/tag582.xml"/><Relationship Id="rId14" Type="http://schemas.openxmlformats.org/officeDocument/2006/relationships/tags" Target="../tags/tag581.xml"/><Relationship Id="rId13" Type="http://schemas.openxmlformats.org/officeDocument/2006/relationships/tags" Target="../tags/tag580.xml"/><Relationship Id="rId12" Type="http://schemas.openxmlformats.org/officeDocument/2006/relationships/tags" Target="../tags/tag579.xml"/><Relationship Id="rId11" Type="http://schemas.openxmlformats.org/officeDocument/2006/relationships/tags" Target="../tags/tag578.xml"/><Relationship Id="rId10" Type="http://schemas.openxmlformats.org/officeDocument/2006/relationships/tags" Target="../tags/tag577.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9" Type="http://schemas.openxmlformats.org/officeDocument/2006/relationships/tags" Target="../tags/tag606.xml"/><Relationship Id="rId8" Type="http://schemas.openxmlformats.org/officeDocument/2006/relationships/tags" Target="../tags/tag605.xml"/><Relationship Id="rId7" Type="http://schemas.openxmlformats.org/officeDocument/2006/relationships/tags" Target="../tags/tag604.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 Id="rId32" Type="http://schemas.openxmlformats.org/officeDocument/2006/relationships/notesSlide" Target="../notesSlides/notesSlide81.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600.xml"/><Relationship Id="rId29" Type="http://schemas.openxmlformats.org/officeDocument/2006/relationships/image" Target="../media/image1.png"/><Relationship Id="rId28" Type="http://schemas.openxmlformats.org/officeDocument/2006/relationships/tags" Target="../tags/tag625.xml"/><Relationship Id="rId27" Type="http://schemas.openxmlformats.org/officeDocument/2006/relationships/tags" Target="../tags/tag624.xml"/><Relationship Id="rId26" Type="http://schemas.openxmlformats.org/officeDocument/2006/relationships/tags" Target="../tags/tag623.xml"/><Relationship Id="rId25" Type="http://schemas.openxmlformats.org/officeDocument/2006/relationships/tags" Target="../tags/tag622.xml"/><Relationship Id="rId24" Type="http://schemas.openxmlformats.org/officeDocument/2006/relationships/tags" Target="../tags/tag621.xml"/><Relationship Id="rId23" Type="http://schemas.openxmlformats.org/officeDocument/2006/relationships/tags" Target="../tags/tag620.xml"/><Relationship Id="rId22" Type="http://schemas.openxmlformats.org/officeDocument/2006/relationships/tags" Target="../tags/tag619.xml"/><Relationship Id="rId21" Type="http://schemas.openxmlformats.org/officeDocument/2006/relationships/tags" Target="../tags/tag618.xml"/><Relationship Id="rId20" Type="http://schemas.openxmlformats.org/officeDocument/2006/relationships/tags" Target="../tags/tag617.xml"/><Relationship Id="rId2" Type="http://schemas.openxmlformats.org/officeDocument/2006/relationships/tags" Target="../tags/tag599.xml"/><Relationship Id="rId19" Type="http://schemas.openxmlformats.org/officeDocument/2006/relationships/tags" Target="../tags/tag616.xml"/><Relationship Id="rId18" Type="http://schemas.openxmlformats.org/officeDocument/2006/relationships/tags" Target="../tags/tag615.xml"/><Relationship Id="rId17" Type="http://schemas.openxmlformats.org/officeDocument/2006/relationships/tags" Target="../tags/tag614.xml"/><Relationship Id="rId16" Type="http://schemas.openxmlformats.org/officeDocument/2006/relationships/tags" Target="../tags/tag613.xml"/><Relationship Id="rId15" Type="http://schemas.openxmlformats.org/officeDocument/2006/relationships/tags" Target="../tags/tag612.xml"/><Relationship Id="rId14" Type="http://schemas.openxmlformats.org/officeDocument/2006/relationships/tags" Target="../tags/tag611.xml"/><Relationship Id="rId13" Type="http://schemas.openxmlformats.org/officeDocument/2006/relationships/tags" Target="../tags/tag610.xml"/><Relationship Id="rId12" Type="http://schemas.openxmlformats.org/officeDocument/2006/relationships/tags" Target="../tags/tag609.xml"/><Relationship Id="rId11" Type="http://schemas.openxmlformats.org/officeDocument/2006/relationships/tags" Target="../tags/tag608.xml"/><Relationship Id="rId10" Type="http://schemas.openxmlformats.org/officeDocument/2006/relationships/tags" Target="../tags/tag607.xml"/><Relationship Id="rId1" Type="http://schemas.openxmlformats.org/officeDocument/2006/relationships/tags" Target="../tags/tag598.xml"/></Relationships>
</file>

<file path=ppt/slides/_rels/slide82.xml.rels><?xml version="1.0" encoding="UTF-8" standalone="yes"?>
<Relationships xmlns="http://schemas.openxmlformats.org/package/2006/relationships"><Relationship Id="rId9" Type="http://schemas.openxmlformats.org/officeDocument/2006/relationships/tags" Target="../tags/tag632.xml"/><Relationship Id="rId8" Type="http://schemas.openxmlformats.org/officeDocument/2006/relationships/tags" Target="../tags/tag631.xml"/><Relationship Id="rId7" Type="http://schemas.openxmlformats.org/officeDocument/2006/relationships/tags" Target="../tags/tag630.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 Id="rId32" Type="http://schemas.openxmlformats.org/officeDocument/2006/relationships/notesSlide" Target="../notesSlides/notesSlide82.xml"/><Relationship Id="rId31" Type="http://schemas.openxmlformats.org/officeDocument/2006/relationships/slideLayout" Target="../slideLayouts/slideLayout7.xml"/><Relationship Id="rId30" Type="http://schemas.openxmlformats.org/officeDocument/2006/relationships/tags" Target="../tags/tag653.xml"/><Relationship Id="rId3" Type="http://schemas.openxmlformats.org/officeDocument/2006/relationships/tags" Target="../tags/tag626.xml"/><Relationship Id="rId29" Type="http://schemas.openxmlformats.org/officeDocument/2006/relationships/tags" Target="../tags/tag652.xml"/><Relationship Id="rId28" Type="http://schemas.openxmlformats.org/officeDocument/2006/relationships/tags" Target="../tags/tag651.xml"/><Relationship Id="rId27" Type="http://schemas.openxmlformats.org/officeDocument/2006/relationships/tags" Target="../tags/tag650.xml"/><Relationship Id="rId26" Type="http://schemas.openxmlformats.org/officeDocument/2006/relationships/tags" Target="../tags/tag649.xml"/><Relationship Id="rId25" Type="http://schemas.openxmlformats.org/officeDocument/2006/relationships/tags" Target="../tags/tag648.xml"/><Relationship Id="rId24" Type="http://schemas.openxmlformats.org/officeDocument/2006/relationships/tags" Target="../tags/tag647.xml"/><Relationship Id="rId23" Type="http://schemas.openxmlformats.org/officeDocument/2006/relationships/tags" Target="../tags/tag646.xml"/><Relationship Id="rId22" Type="http://schemas.openxmlformats.org/officeDocument/2006/relationships/tags" Target="../tags/tag645.xml"/><Relationship Id="rId21" Type="http://schemas.openxmlformats.org/officeDocument/2006/relationships/tags" Target="../tags/tag644.xml"/><Relationship Id="rId20" Type="http://schemas.openxmlformats.org/officeDocument/2006/relationships/tags" Target="../tags/tag643.xml"/><Relationship Id="rId2" Type="http://schemas.microsoft.com/office/2007/relationships/hdphoto" Target="../media/image2.wdp"/><Relationship Id="rId19" Type="http://schemas.openxmlformats.org/officeDocument/2006/relationships/tags" Target="../tags/tag642.xml"/><Relationship Id="rId18" Type="http://schemas.openxmlformats.org/officeDocument/2006/relationships/tags" Target="../tags/tag641.xml"/><Relationship Id="rId17" Type="http://schemas.openxmlformats.org/officeDocument/2006/relationships/tags" Target="../tags/tag640.xml"/><Relationship Id="rId16" Type="http://schemas.openxmlformats.org/officeDocument/2006/relationships/tags" Target="../tags/tag639.xml"/><Relationship Id="rId15" Type="http://schemas.openxmlformats.org/officeDocument/2006/relationships/tags" Target="../tags/tag638.xml"/><Relationship Id="rId14" Type="http://schemas.openxmlformats.org/officeDocument/2006/relationships/tags" Target="../tags/tag637.xml"/><Relationship Id="rId13" Type="http://schemas.openxmlformats.org/officeDocument/2006/relationships/tags" Target="../tags/tag636.xml"/><Relationship Id="rId12" Type="http://schemas.openxmlformats.org/officeDocument/2006/relationships/tags" Target="../tags/tag635.xml"/><Relationship Id="rId11" Type="http://schemas.openxmlformats.org/officeDocument/2006/relationships/tags" Target="../tags/tag634.xml"/><Relationship Id="rId10" Type="http://schemas.openxmlformats.org/officeDocument/2006/relationships/tags" Target="../tags/tag633.xml"/><Relationship Id="rId1" Type="http://schemas.openxmlformats.org/officeDocument/2006/relationships/image" Target="../media/image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9" Type="http://schemas.openxmlformats.org/officeDocument/2006/relationships/tags" Target="../tags/tag660.xml"/><Relationship Id="rId8" Type="http://schemas.openxmlformats.org/officeDocument/2006/relationships/tags" Target="../tags/tag659.xml"/><Relationship Id="rId7" Type="http://schemas.openxmlformats.org/officeDocument/2006/relationships/tags" Target="../tags/tag658.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tags" Target="../tags/tag655.xml"/><Relationship Id="rId32" Type="http://schemas.openxmlformats.org/officeDocument/2006/relationships/notesSlide" Target="../notesSlides/notesSlide84.xml"/><Relationship Id="rId31" Type="http://schemas.openxmlformats.org/officeDocument/2006/relationships/slideLayout" Target="../slideLayouts/slideLayout7.xml"/><Relationship Id="rId30" Type="http://schemas.openxmlformats.org/officeDocument/2006/relationships/tags" Target="../tags/tag681.xml"/><Relationship Id="rId3" Type="http://schemas.openxmlformats.org/officeDocument/2006/relationships/tags" Target="../tags/tag654.xml"/><Relationship Id="rId29" Type="http://schemas.openxmlformats.org/officeDocument/2006/relationships/tags" Target="../tags/tag680.xml"/><Relationship Id="rId28" Type="http://schemas.openxmlformats.org/officeDocument/2006/relationships/tags" Target="../tags/tag679.xml"/><Relationship Id="rId27" Type="http://schemas.openxmlformats.org/officeDocument/2006/relationships/tags" Target="../tags/tag678.xml"/><Relationship Id="rId26" Type="http://schemas.openxmlformats.org/officeDocument/2006/relationships/tags" Target="../tags/tag677.xml"/><Relationship Id="rId25" Type="http://schemas.openxmlformats.org/officeDocument/2006/relationships/tags" Target="../tags/tag676.xml"/><Relationship Id="rId24" Type="http://schemas.openxmlformats.org/officeDocument/2006/relationships/tags" Target="../tags/tag675.xml"/><Relationship Id="rId23" Type="http://schemas.openxmlformats.org/officeDocument/2006/relationships/tags" Target="../tags/tag674.xml"/><Relationship Id="rId22" Type="http://schemas.openxmlformats.org/officeDocument/2006/relationships/tags" Target="../tags/tag673.xml"/><Relationship Id="rId21" Type="http://schemas.openxmlformats.org/officeDocument/2006/relationships/tags" Target="../tags/tag672.xml"/><Relationship Id="rId20" Type="http://schemas.openxmlformats.org/officeDocument/2006/relationships/tags" Target="../tags/tag671.xml"/><Relationship Id="rId2" Type="http://schemas.microsoft.com/office/2007/relationships/hdphoto" Target="../media/image2.wdp"/><Relationship Id="rId19" Type="http://schemas.openxmlformats.org/officeDocument/2006/relationships/tags" Target="../tags/tag670.xml"/><Relationship Id="rId18" Type="http://schemas.openxmlformats.org/officeDocument/2006/relationships/tags" Target="../tags/tag669.xml"/><Relationship Id="rId17" Type="http://schemas.openxmlformats.org/officeDocument/2006/relationships/tags" Target="../tags/tag668.xml"/><Relationship Id="rId16" Type="http://schemas.openxmlformats.org/officeDocument/2006/relationships/tags" Target="../tags/tag667.xml"/><Relationship Id="rId15" Type="http://schemas.openxmlformats.org/officeDocument/2006/relationships/tags" Target="../tags/tag666.xml"/><Relationship Id="rId14" Type="http://schemas.openxmlformats.org/officeDocument/2006/relationships/tags" Target="../tags/tag665.xml"/><Relationship Id="rId13" Type="http://schemas.openxmlformats.org/officeDocument/2006/relationships/tags" Target="../tags/tag664.xml"/><Relationship Id="rId12" Type="http://schemas.openxmlformats.org/officeDocument/2006/relationships/tags" Target="../tags/tag663.xml"/><Relationship Id="rId11" Type="http://schemas.openxmlformats.org/officeDocument/2006/relationships/tags" Target="../tags/tag662.xml"/><Relationship Id="rId10" Type="http://schemas.openxmlformats.org/officeDocument/2006/relationships/tags" Target="../tags/tag661.xml"/><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7.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7.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7.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92.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2" Type="http://schemas.openxmlformats.org/officeDocument/2006/relationships/notesSlide" Target="../notesSlides/notesSlide92.xml"/><Relationship Id="rId31" Type="http://schemas.openxmlformats.org/officeDocument/2006/relationships/slideLayout" Target="../slideLayouts/slideLayout7.xml"/><Relationship Id="rId30" Type="http://schemas.openxmlformats.org/officeDocument/2006/relationships/tags" Target="../tags/tag709.xml"/><Relationship Id="rId3" Type="http://schemas.openxmlformats.org/officeDocument/2006/relationships/tags" Target="../tags/tag682.xml"/><Relationship Id="rId29" Type="http://schemas.openxmlformats.org/officeDocument/2006/relationships/tags" Target="../tags/tag708.xml"/><Relationship Id="rId28" Type="http://schemas.openxmlformats.org/officeDocument/2006/relationships/tags" Target="../tags/tag707.xml"/><Relationship Id="rId27" Type="http://schemas.openxmlformats.org/officeDocument/2006/relationships/tags" Target="../tags/tag706.xml"/><Relationship Id="rId26" Type="http://schemas.openxmlformats.org/officeDocument/2006/relationships/tags" Target="../tags/tag705.xml"/><Relationship Id="rId25" Type="http://schemas.openxmlformats.org/officeDocument/2006/relationships/tags" Target="../tags/tag704.xml"/><Relationship Id="rId24" Type="http://schemas.openxmlformats.org/officeDocument/2006/relationships/tags" Target="../tags/tag703.xml"/><Relationship Id="rId23" Type="http://schemas.openxmlformats.org/officeDocument/2006/relationships/tags" Target="../tags/tag702.xml"/><Relationship Id="rId22" Type="http://schemas.openxmlformats.org/officeDocument/2006/relationships/tags" Target="../tags/tag701.xml"/><Relationship Id="rId21" Type="http://schemas.openxmlformats.org/officeDocument/2006/relationships/tags" Target="../tags/tag700.xml"/><Relationship Id="rId20" Type="http://schemas.openxmlformats.org/officeDocument/2006/relationships/tags" Target="../tags/tag699.xml"/><Relationship Id="rId2" Type="http://schemas.microsoft.com/office/2007/relationships/hdphoto" Target="../media/image2.wdp"/><Relationship Id="rId19" Type="http://schemas.openxmlformats.org/officeDocument/2006/relationships/tags" Target="../tags/tag698.xml"/><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tags" Target="../tags/tag695.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image" Target="../media/image129.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7.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7.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97.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tags" Target="../tags/tag715.xml"/><Relationship Id="rId7" Type="http://schemas.openxmlformats.org/officeDocument/2006/relationships/tags" Target="../tags/tag714.xml"/><Relationship Id="rId6" Type="http://schemas.openxmlformats.org/officeDocument/2006/relationships/tags" Target="../tags/tag713.xml"/><Relationship Id="rId5" Type="http://schemas.openxmlformats.org/officeDocument/2006/relationships/tags" Target="../tags/tag712.xml"/><Relationship Id="rId4" Type="http://schemas.openxmlformats.org/officeDocument/2006/relationships/tags" Target="../tags/tag711.xml"/><Relationship Id="rId32" Type="http://schemas.openxmlformats.org/officeDocument/2006/relationships/notesSlide" Target="../notesSlides/notesSlide97.xml"/><Relationship Id="rId31" Type="http://schemas.openxmlformats.org/officeDocument/2006/relationships/slideLayout" Target="../slideLayouts/slideLayout7.xml"/><Relationship Id="rId30" Type="http://schemas.openxmlformats.org/officeDocument/2006/relationships/tags" Target="../tags/tag737.xml"/><Relationship Id="rId3" Type="http://schemas.openxmlformats.org/officeDocument/2006/relationships/tags" Target="../tags/tag710.xml"/><Relationship Id="rId29" Type="http://schemas.openxmlformats.org/officeDocument/2006/relationships/tags" Target="../tags/tag736.xml"/><Relationship Id="rId28" Type="http://schemas.openxmlformats.org/officeDocument/2006/relationships/tags" Target="../tags/tag735.xml"/><Relationship Id="rId27" Type="http://schemas.openxmlformats.org/officeDocument/2006/relationships/tags" Target="../tags/tag734.xml"/><Relationship Id="rId26" Type="http://schemas.openxmlformats.org/officeDocument/2006/relationships/tags" Target="../tags/tag733.xml"/><Relationship Id="rId25" Type="http://schemas.openxmlformats.org/officeDocument/2006/relationships/tags" Target="../tags/tag732.xml"/><Relationship Id="rId24" Type="http://schemas.openxmlformats.org/officeDocument/2006/relationships/tags" Target="../tags/tag731.xml"/><Relationship Id="rId23" Type="http://schemas.openxmlformats.org/officeDocument/2006/relationships/tags" Target="../tags/tag730.xml"/><Relationship Id="rId22" Type="http://schemas.openxmlformats.org/officeDocument/2006/relationships/tags" Target="../tags/tag729.xml"/><Relationship Id="rId21" Type="http://schemas.openxmlformats.org/officeDocument/2006/relationships/tags" Target="../tags/tag728.xml"/><Relationship Id="rId20" Type="http://schemas.openxmlformats.org/officeDocument/2006/relationships/tags" Target="../tags/tag727.xml"/><Relationship Id="rId2" Type="http://schemas.microsoft.com/office/2007/relationships/hdphoto" Target="../media/image2.wdp"/><Relationship Id="rId19" Type="http://schemas.openxmlformats.org/officeDocument/2006/relationships/tags" Target="../tags/tag726.xml"/><Relationship Id="rId18" Type="http://schemas.openxmlformats.org/officeDocument/2006/relationships/tags" Target="../tags/tag725.xml"/><Relationship Id="rId17" Type="http://schemas.openxmlformats.org/officeDocument/2006/relationships/tags" Target="../tags/tag724.xml"/><Relationship Id="rId16" Type="http://schemas.openxmlformats.org/officeDocument/2006/relationships/tags" Target="../tags/tag723.xml"/><Relationship Id="rId15" Type="http://schemas.openxmlformats.org/officeDocument/2006/relationships/tags" Target="../tags/tag722.xml"/><Relationship Id="rId14" Type="http://schemas.openxmlformats.org/officeDocument/2006/relationships/tags" Target="../tags/tag721.xml"/><Relationship Id="rId13" Type="http://schemas.openxmlformats.org/officeDocument/2006/relationships/tags" Target="../tags/tag720.xml"/><Relationship Id="rId12" Type="http://schemas.openxmlformats.org/officeDocument/2006/relationships/tags" Target="../tags/tag719.xml"/><Relationship Id="rId11" Type="http://schemas.openxmlformats.org/officeDocument/2006/relationships/tags" Target="../tags/tag718.xml"/><Relationship Id="rId10" Type="http://schemas.openxmlformats.org/officeDocument/2006/relationships/tags" Target="../tags/tag717.xml"/><Relationship Id="rId1" Type="http://schemas.openxmlformats.org/officeDocument/2006/relationships/image" Target="../media/image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635"/>
            <a:ext cx="12192635"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custDataLst>
              <p:tags r:id="rId1"/>
            </p:custDataLst>
          </p:nvPr>
        </p:nvSpPr>
        <p:spPr>
          <a:xfrm>
            <a:off x="309880" y="2599055"/>
            <a:ext cx="3628390" cy="199644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等线" panose="02010600030101010101" charset="-122"/>
                <a:cs typeface="Arial" panose="020B0604020202020204" pitchFamily="34" charset="0"/>
                <a:sym typeface="+mn-ea"/>
              </a:rPr>
              <a:t> </a:t>
            </a:r>
            <a:r>
              <a:rPr lang="en-US" altLang="zh-CN" sz="1600" b="1" dirty="0">
                <a:solidFill>
                  <a:schemeClr val="bg1"/>
                </a:solidFill>
                <a:latin typeface="Times New Roman" panose="02020603050405020304" pitchFamily="18" charset="0"/>
                <a:ea typeface="等线 Light" panose="02010600030101010101" charset="-122"/>
                <a:cs typeface="Arial" panose="020B0604020202020204" pitchFamily="34" charset="0"/>
              </a:rPr>
              <a:t>Denoising Hamiltonian Network for Physical Reasoning</a:t>
            </a:r>
            <a:endParaRPr lang="en-US" altLang="zh-CN" sz="1600" b="1" dirty="0">
              <a:solidFill>
                <a:schemeClr val="bg1"/>
              </a:solidFill>
              <a:latin typeface="Times New Roman" panose="02020603050405020304" pitchFamily="18" charset="0"/>
              <a:ea typeface="等线 Light" panose="02010600030101010101" charset="-122"/>
              <a:cs typeface="Arial" panose="020B0604020202020204" pitchFamily="34" charset="0"/>
            </a:endParaRPr>
          </a:p>
        </p:txBody>
      </p:sp>
      <p:sp>
        <p:nvSpPr>
          <p:cNvPr id="5" name="圆角矩形 4"/>
          <p:cNvSpPr/>
          <p:nvPr>
            <p:custDataLst>
              <p:tags r:id="rId2"/>
            </p:custDataLst>
          </p:nvPr>
        </p:nvSpPr>
        <p:spPr>
          <a:xfrm>
            <a:off x="4211320" y="2599690"/>
            <a:ext cx="3820160" cy="19304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latin typeface="Times New Roman" panose="02020603050405020304" pitchFamily="18" charset="0"/>
                <a:cs typeface="Times New Roman" panose="02020603050405020304" pitchFamily="18" charset="0"/>
              </a:rPr>
              <a:t>General Hamiltonian Neural Networks for Dynamic Modeling: Handling Sophisticated Constraints Automatically and Achieving Coordinates Free</a:t>
            </a:r>
            <a:endParaRPr lang="en-US" altLang="zh-CN" sz="1600" b="1" dirty="0">
              <a:latin typeface="Times New Roman" panose="02020603050405020304" pitchFamily="18" charset="0"/>
              <a:cs typeface="Times New Roman" panose="02020603050405020304" pitchFamily="18" charset="0"/>
            </a:endParaRPr>
          </a:p>
        </p:txBody>
      </p:sp>
      <p:sp>
        <p:nvSpPr>
          <p:cNvPr id="6" name="圆角矩形 5"/>
          <p:cNvSpPr/>
          <p:nvPr>
            <p:custDataLst>
              <p:tags r:id="rId3"/>
            </p:custDataLst>
          </p:nvPr>
        </p:nvSpPr>
        <p:spPr>
          <a:xfrm>
            <a:off x="8252460" y="2598420"/>
            <a:ext cx="3840480" cy="190436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latin typeface="Times New Roman" panose="02020603050405020304" pitchFamily="18" charset="0"/>
                <a:cs typeface="Times New Roman" panose="02020603050405020304" pitchFamily="18" charset="0"/>
              </a:rPr>
              <a:t>Distance-Informed Neural Eikonal Solver for Reactive Dynamic User-Equilibrium of MacroscopicContinuum Traffic Flow Model</a:t>
            </a:r>
            <a:endParaRPr lang="en-US" altLang="zh-CN" sz="1600" b="1" dirty="0">
              <a:latin typeface="Times New Roman" panose="02020603050405020304" pitchFamily="18" charset="0"/>
              <a:cs typeface="Times New Roman" panose="02020603050405020304" pitchFamily="18" charset="0"/>
            </a:endParaRPr>
          </a:p>
        </p:txBody>
      </p:sp>
      <p:sp>
        <p:nvSpPr>
          <p:cNvPr id="7" name="圆角矩形 6"/>
          <p:cNvSpPr/>
          <p:nvPr>
            <p:custDataLst>
              <p:tags r:id="rId4"/>
            </p:custDataLst>
          </p:nvPr>
        </p:nvSpPr>
        <p:spPr>
          <a:xfrm>
            <a:off x="1776095" y="4916170"/>
            <a:ext cx="3771900" cy="149288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等线" panose="02010600030101010101" charset="-122"/>
                <a:cs typeface="Arial" panose="020B0604020202020204" pitchFamily="34" charset="0"/>
                <a:sym typeface="+mn-ea"/>
              </a:rPr>
              <a:t> </a:t>
            </a:r>
            <a:r>
              <a:rPr lang="en-US" altLang="zh-CN" sz="1600" b="1">
                <a:solidFill>
                  <a:schemeClr val="bg1"/>
                </a:solidFill>
                <a:latin typeface="Times New Roman" panose="02020603050405020304" pitchFamily="18" charset="0"/>
                <a:ea typeface="等线" panose="02010600030101010101" charset="-122"/>
                <a:cs typeface="Arial" panose="020B0604020202020204" pitchFamily="34" charset="0"/>
              </a:rPr>
              <a:t>Kolmogorov-Arnold Network for Solving 2-D Magnetostatic Problems</a:t>
            </a:r>
            <a:endParaRPr lang="en-US" altLang="zh-CN" sz="1600" b="1">
              <a:solidFill>
                <a:schemeClr val="bg1"/>
              </a:solidFill>
              <a:latin typeface="Times New Roman" panose="02020603050405020304" pitchFamily="18" charset="0"/>
              <a:ea typeface="等线" panose="02010600030101010101" charset="-122"/>
              <a:cs typeface="Arial" panose="020B0604020202020204" pitchFamily="34" charset="0"/>
            </a:endParaRPr>
          </a:p>
        </p:txBody>
      </p:sp>
      <p:sp>
        <p:nvSpPr>
          <p:cNvPr id="8" name="圆角矩形 7"/>
          <p:cNvSpPr/>
          <p:nvPr>
            <p:custDataLst>
              <p:tags r:id="rId5"/>
            </p:custDataLst>
          </p:nvPr>
        </p:nvSpPr>
        <p:spPr>
          <a:xfrm>
            <a:off x="6960235" y="4915535"/>
            <a:ext cx="3765550" cy="148399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600" b="1" dirty="0">
                <a:solidFill>
                  <a:schemeClr val="bg1"/>
                </a:solidFill>
                <a:latin typeface="Arial" panose="020B0604020202020204" pitchFamily="34" charset="0"/>
                <a:ea typeface="等线" panose="02010600030101010101" charset="-122"/>
                <a:cs typeface="Arial" panose="020B0604020202020204" pitchFamily="34" charset="0"/>
                <a:sym typeface="+mn-ea"/>
              </a:rPr>
              <a:t> </a:t>
            </a:r>
            <a:r>
              <a:rPr lang="en-US" altLang="zh-CN" sz="1600" b="1" dirty="0">
                <a:solidFill>
                  <a:schemeClr val="bg1"/>
                </a:solidFill>
                <a:latin typeface="Times New Roman" panose="02020603050405020304" pitchFamily="18" charset="0"/>
                <a:ea typeface="等线" panose="02010600030101010101" charset="-122"/>
                <a:cs typeface="Arial" panose="020B0604020202020204" pitchFamily="34" charset="0"/>
              </a:rPr>
              <a:t>Deep Statistical Solver for Distribution</a:t>
            </a:r>
            <a:endParaRPr lang="en-US" altLang="zh-CN" sz="1600" b="1" dirty="0">
              <a:solidFill>
                <a:schemeClr val="bg1"/>
              </a:solidFill>
              <a:latin typeface="Times New Roman" panose="02020603050405020304" pitchFamily="18" charset="0"/>
              <a:ea typeface="等线" panose="02010600030101010101" charset="-122"/>
              <a:cs typeface="Arial" panose="020B0604020202020204" pitchFamily="34" charset="0"/>
            </a:endParaRPr>
          </a:p>
          <a:p>
            <a:pPr algn="ctr">
              <a:lnSpc>
                <a:spcPct val="150000"/>
              </a:lnSpc>
            </a:pPr>
            <a:r>
              <a:rPr lang="en-US" altLang="zh-CN" sz="1600" b="1" dirty="0">
                <a:solidFill>
                  <a:schemeClr val="bg1"/>
                </a:solidFill>
                <a:latin typeface="Times New Roman" panose="02020603050405020304" pitchFamily="18" charset="0"/>
                <a:ea typeface="等线" panose="02010600030101010101" charset="-122"/>
                <a:cs typeface="Arial" panose="020B0604020202020204" pitchFamily="34" charset="0"/>
              </a:rPr>
              <a:t>System State Estimation</a:t>
            </a:r>
            <a:endParaRPr lang="en-US" altLang="zh-CN" sz="1600" b="1" dirty="0">
              <a:solidFill>
                <a:schemeClr val="bg1"/>
              </a:solidFill>
              <a:latin typeface="Times New Roman" panose="02020603050405020304" pitchFamily="18" charset="0"/>
              <a:ea typeface="等线" panose="02010600030101010101" charset="-122"/>
              <a:cs typeface="Arial" panose="020B0604020202020204" pitchFamily="34" charset="0"/>
            </a:endParaRPr>
          </a:p>
        </p:txBody>
      </p:sp>
      <p:sp>
        <p:nvSpPr>
          <p:cNvPr id="17" name="文本框 16"/>
          <p:cNvSpPr txBox="1"/>
          <p:nvPr/>
        </p:nvSpPr>
        <p:spPr>
          <a:xfrm>
            <a:off x="2567940" y="116840"/>
            <a:ext cx="7337425" cy="1753235"/>
          </a:xfrm>
          <a:prstGeom prst="rect">
            <a:avLst/>
          </a:prstGeom>
          <a:noFill/>
        </p:spPr>
        <p:txBody>
          <a:bodyPr wrap="square" rtlCol="0" anchor="t">
            <a:spAutoFit/>
          </a:bodyPr>
          <a:lstStyle/>
          <a:p>
            <a:pPr algn="ctr">
              <a:lnSpc>
                <a:spcPct val="150000"/>
              </a:lnSpc>
            </a:pPr>
            <a:r>
              <a:rPr lang="en-US" altLang="zh-CN" sz="3600" b="1" dirty="0">
                <a:solidFill>
                  <a:schemeClr val="bg1"/>
                </a:solidFill>
                <a:sym typeface="+mn-ea"/>
              </a:rPr>
              <a:t>Design of a solver based on </a:t>
            </a:r>
            <a:endParaRPr lang="en-US" altLang="zh-CN" sz="3600" b="1" dirty="0">
              <a:solidFill>
                <a:schemeClr val="bg1"/>
              </a:solidFill>
              <a:sym typeface="+mn-ea"/>
            </a:endParaRPr>
          </a:p>
          <a:p>
            <a:pPr algn="ctr">
              <a:lnSpc>
                <a:spcPct val="150000"/>
              </a:lnSpc>
            </a:pPr>
            <a:r>
              <a:rPr lang="en-US" altLang="zh-CN" sz="3600" b="1" dirty="0">
                <a:solidFill>
                  <a:schemeClr val="bg1"/>
                </a:solidFill>
                <a:sym typeface="+mn-ea"/>
              </a:rPr>
              <a:t>physics-informed neural networks</a:t>
            </a:r>
            <a:endParaRPr lang="en-US" altLang="zh-CN" sz="3600" b="1" dirty="0">
              <a:solidFill>
                <a:schemeClr val="bg1"/>
              </a:solidFill>
              <a:sym typeface="+mn-ea"/>
            </a:endParaRPr>
          </a:p>
        </p:txBody>
      </p:sp>
      <p:sp>
        <p:nvSpPr>
          <p:cNvPr id="2" name="文本框 1"/>
          <p:cNvSpPr txBox="1"/>
          <p:nvPr>
            <p:custDataLst>
              <p:tags r:id="rId6"/>
            </p:custDataLst>
          </p:nvPr>
        </p:nvSpPr>
        <p:spPr>
          <a:xfrm>
            <a:off x="1919605" y="2205355"/>
            <a:ext cx="422275" cy="436880"/>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3" name="文本框 2"/>
          <p:cNvSpPr txBox="1"/>
          <p:nvPr>
            <p:custDataLst>
              <p:tags r:id="rId7"/>
            </p:custDataLst>
          </p:nvPr>
        </p:nvSpPr>
        <p:spPr>
          <a:xfrm>
            <a:off x="6023321" y="2229983"/>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18" name="文本框 17"/>
          <p:cNvSpPr txBox="1"/>
          <p:nvPr>
            <p:custDataLst>
              <p:tags r:id="rId8"/>
            </p:custDataLst>
          </p:nvPr>
        </p:nvSpPr>
        <p:spPr>
          <a:xfrm>
            <a:off x="9983527" y="2205514"/>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19" name="文本框 18"/>
          <p:cNvSpPr txBox="1"/>
          <p:nvPr>
            <p:custDataLst>
              <p:tags r:id="rId9"/>
            </p:custDataLst>
          </p:nvPr>
        </p:nvSpPr>
        <p:spPr>
          <a:xfrm>
            <a:off x="3503783" y="4595487"/>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sp>
        <p:nvSpPr>
          <p:cNvPr id="20" name="文本框 19"/>
          <p:cNvSpPr txBox="1"/>
          <p:nvPr>
            <p:custDataLst>
              <p:tags r:id="rId10"/>
            </p:custDataLst>
          </p:nvPr>
        </p:nvSpPr>
        <p:spPr>
          <a:xfrm>
            <a:off x="8832439" y="4570801"/>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smtClean="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335915" y="836930"/>
            <a:ext cx="4064000" cy="521970"/>
          </a:xfrm>
          <a:prstGeom prst="rect">
            <a:avLst/>
          </a:prstGeom>
          <a:noFill/>
        </p:spPr>
        <p:txBody>
          <a:bodyPr wrap="square" rtlCol="0">
            <a:spAutoFit/>
          </a:bodyPr>
          <a:p>
            <a:r>
              <a:rPr lang="en-US" altLang="zh-CN" sz="2800" b="1"/>
              <a:t>2. Preliminaries</a:t>
            </a:r>
            <a:endParaRPr lang="en-US" altLang="zh-CN" sz="2800" b="1"/>
          </a:p>
        </p:txBody>
      </p:sp>
      <p:sp>
        <p:nvSpPr>
          <p:cNvPr id="4" name="文本框 3"/>
          <p:cNvSpPr txBox="1"/>
          <p:nvPr/>
        </p:nvSpPr>
        <p:spPr>
          <a:xfrm>
            <a:off x="621030" y="1475740"/>
            <a:ext cx="5654040" cy="460375"/>
          </a:xfrm>
          <a:prstGeom prst="rect">
            <a:avLst/>
          </a:prstGeom>
          <a:noFill/>
        </p:spPr>
        <p:txBody>
          <a:bodyPr wrap="square" rtlCol="0">
            <a:spAutoFit/>
          </a:bodyPr>
          <a:p>
            <a:r>
              <a:rPr lang="zh-CN" altLang="en-US" sz="2400"/>
              <a:t>（</a:t>
            </a:r>
            <a:r>
              <a:rPr lang="en-US" altLang="zh-CN" sz="2400"/>
              <a:t>1</a:t>
            </a:r>
            <a:r>
              <a:rPr lang="zh-CN" altLang="en-US" sz="2400"/>
              <a:t>）</a:t>
            </a:r>
            <a:r>
              <a:rPr lang="en-US" altLang="zh-CN" sz="2400"/>
              <a:t>Learning with Hamiltonian mechanics</a:t>
            </a:r>
            <a:endParaRPr lang="en-US" altLang="zh-CN" sz="2400"/>
          </a:p>
        </p:txBody>
      </p:sp>
      <p:pic>
        <p:nvPicPr>
          <p:cNvPr id="6" name="图片 5"/>
          <p:cNvPicPr>
            <a:picLocks noChangeAspect="1"/>
          </p:cNvPicPr>
          <p:nvPr/>
        </p:nvPicPr>
        <p:blipFill>
          <a:blip r:embed="rId1"/>
          <a:stretch>
            <a:fillRect/>
          </a:stretch>
        </p:blipFill>
        <p:spPr>
          <a:xfrm>
            <a:off x="1200150" y="2146935"/>
            <a:ext cx="4728210" cy="652780"/>
          </a:xfrm>
          <a:prstGeom prst="rect">
            <a:avLst/>
          </a:prstGeom>
        </p:spPr>
      </p:pic>
      <p:sp>
        <p:nvSpPr>
          <p:cNvPr id="12" name="文本框 11"/>
          <p:cNvSpPr txBox="1"/>
          <p:nvPr/>
        </p:nvSpPr>
        <p:spPr>
          <a:xfrm>
            <a:off x="407670" y="3140710"/>
            <a:ext cx="6080760" cy="460375"/>
          </a:xfrm>
          <a:prstGeom prst="rect">
            <a:avLst/>
          </a:prstGeom>
          <a:noFill/>
        </p:spPr>
        <p:txBody>
          <a:bodyPr wrap="square" rtlCol="0">
            <a:spAutoFit/>
          </a:bodyPr>
          <a:p>
            <a:r>
              <a:rPr lang="zh-CN" altLang="en-US" sz="2400"/>
              <a:t>（</a:t>
            </a:r>
            <a:r>
              <a:rPr lang="en-US" altLang="zh-CN" sz="2400"/>
              <a:t>2</a:t>
            </a:r>
            <a:r>
              <a:rPr lang="zh-CN" altLang="en-US" sz="2400"/>
              <a:t>）</a:t>
            </a:r>
            <a:r>
              <a:rPr lang="en-US" altLang="zh-CN" sz="2400"/>
              <a:t>Hamiltonian Neural Networks (HNN)</a:t>
            </a:r>
            <a:endParaRPr lang="en-US" altLang="zh-CN" sz="2400"/>
          </a:p>
        </p:txBody>
      </p:sp>
      <p:pic>
        <p:nvPicPr>
          <p:cNvPr id="13" name="图片 12"/>
          <p:cNvPicPr>
            <a:picLocks noChangeAspect="1"/>
          </p:cNvPicPr>
          <p:nvPr/>
        </p:nvPicPr>
        <p:blipFill>
          <a:blip r:embed="rId2"/>
          <a:stretch>
            <a:fillRect/>
          </a:stretch>
        </p:blipFill>
        <p:spPr>
          <a:xfrm>
            <a:off x="984250" y="3860800"/>
            <a:ext cx="5274945" cy="728980"/>
          </a:xfrm>
          <a:prstGeom prst="rect">
            <a:avLst/>
          </a:prstGeom>
        </p:spPr>
      </p:pic>
      <p:sp>
        <p:nvSpPr>
          <p:cNvPr id="14" name="文本框 13"/>
          <p:cNvSpPr txBox="1"/>
          <p:nvPr/>
        </p:nvSpPr>
        <p:spPr>
          <a:xfrm>
            <a:off x="6887845" y="1475740"/>
            <a:ext cx="4064000" cy="460375"/>
          </a:xfrm>
          <a:prstGeom prst="rect">
            <a:avLst/>
          </a:prstGeom>
          <a:noFill/>
        </p:spPr>
        <p:txBody>
          <a:bodyPr wrap="square" rtlCol="0">
            <a:spAutoFit/>
          </a:bodyPr>
          <a:p>
            <a:r>
              <a:rPr lang="zh-CN" altLang="en-US" sz="2400"/>
              <a:t>（</a:t>
            </a:r>
            <a:r>
              <a:rPr lang="en-US" altLang="zh-CN" sz="2400"/>
              <a:t>3</a:t>
            </a:r>
            <a:r>
              <a:rPr lang="zh-CN" altLang="en-US" sz="2400"/>
              <a:t>）</a:t>
            </a:r>
            <a:r>
              <a:rPr lang="en-US" altLang="zh-CN" sz="2400"/>
              <a:t>Discrete Hamiltonian</a:t>
            </a:r>
            <a:endParaRPr lang="en-US" altLang="zh-CN" sz="2400"/>
          </a:p>
        </p:txBody>
      </p:sp>
      <p:pic>
        <p:nvPicPr>
          <p:cNvPr id="15" name="图片 14"/>
          <p:cNvPicPr>
            <a:picLocks noChangeAspect="1"/>
          </p:cNvPicPr>
          <p:nvPr/>
        </p:nvPicPr>
        <p:blipFill>
          <a:blip r:embed="rId3"/>
          <a:stretch>
            <a:fillRect/>
          </a:stretch>
        </p:blipFill>
        <p:spPr>
          <a:xfrm>
            <a:off x="7607935" y="2277110"/>
            <a:ext cx="3682365" cy="730885"/>
          </a:xfrm>
          <a:prstGeom prst="rect">
            <a:avLst/>
          </a:prstGeom>
        </p:spPr>
      </p:pic>
      <p:pic>
        <p:nvPicPr>
          <p:cNvPr id="20" name="图片 19"/>
          <p:cNvPicPr>
            <a:picLocks noChangeAspect="1"/>
          </p:cNvPicPr>
          <p:nvPr/>
        </p:nvPicPr>
        <p:blipFill>
          <a:blip r:embed="rId4"/>
          <a:stretch>
            <a:fillRect/>
          </a:stretch>
        </p:blipFill>
        <p:spPr>
          <a:xfrm>
            <a:off x="7392035" y="3199765"/>
            <a:ext cx="3964940" cy="661035"/>
          </a:xfrm>
          <a:prstGeom prst="rect">
            <a:avLst/>
          </a:prstGeom>
        </p:spPr>
      </p:pic>
      <p:pic>
        <p:nvPicPr>
          <p:cNvPr id="21" name="图片 20"/>
          <p:cNvPicPr>
            <a:picLocks noChangeAspect="1"/>
          </p:cNvPicPr>
          <p:nvPr/>
        </p:nvPicPr>
        <p:blipFill>
          <a:blip r:embed="rId5"/>
          <a:stretch>
            <a:fillRect/>
          </a:stretch>
        </p:blipFill>
        <p:spPr>
          <a:xfrm>
            <a:off x="7392035" y="4004945"/>
            <a:ext cx="3851910" cy="377190"/>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72" name="文本框 71"/>
          <p:cNvSpPr txBox="1"/>
          <p:nvPr/>
        </p:nvSpPr>
        <p:spPr>
          <a:xfrm>
            <a:off x="-8890" y="72390"/>
            <a:ext cx="7265670"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Recommendations of the journal club</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3" name="文本框 2"/>
          <p:cNvSpPr txBox="1"/>
          <p:nvPr/>
        </p:nvSpPr>
        <p:spPr>
          <a:xfrm>
            <a:off x="200660" y="765175"/>
            <a:ext cx="11727815" cy="5509895"/>
          </a:xfrm>
          <a:prstGeom prst="rect">
            <a:avLst/>
          </a:prstGeom>
          <a:noFill/>
        </p:spPr>
        <p:txBody>
          <a:bodyPr wrap="square" rtlCol="0">
            <a:noAutofit/>
          </a:bodyPr>
          <a:p>
            <a:pPr>
              <a:lnSpc>
                <a:spcPct val="150000"/>
              </a:lnSpc>
            </a:pPr>
            <a:r>
              <a:rPr lang="zh-CN" altLang="en-US"/>
              <a:t>汇总：</a:t>
            </a:r>
            <a:endParaRPr lang="en-US" altLang="zh-CN"/>
          </a:p>
          <a:p>
            <a:pPr>
              <a:lnSpc>
                <a:spcPct val="150000"/>
              </a:lnSpc>
            </a:pPr>
            <a:r>
              <a:rPr lang="en-US" altLang="zh-CN"/>
              <a:t>1.</a:t>
            </a:r>
            <a:r>
              <a:rPr lang="zh-CN" altLang="en-US"/>
              <a:t>汇报在讲明白论文方法的同时，还需重点讲讲论文的整体推进思路和框架。并从作者的角度考虑应当如何设计实验？以及为何设计的实验可以验证解决了此问题？</a:t>
            </a:r>
            <a:r>
              <a:rPr lang="en-US" altLang="zh-CN"/>
              <a:t>             ——</a:t>
            </a:r>
            <a:r>
              <a:rPr lang="zh-CN" altLang="en-US"/>
              <a:t>刘憬昊</a:t>
            </a:r>
            <a:r>
              <a:rPr lang="zh-CN" altLang="en-US">
                <a:sym typeface="+mn-ea"/>
              </a:rPr>
              <a:t>、李曼</a:t>
            </a:r>
            <a:endParaRPr lang="zh-CN" altLang="en-US"/>
          </a:p>
          <a:p>
            <a:pPr>
              <a:lnSpc>
                <a:spcPct val="150000"/>
              </a:lnSpc>
            </a:pPr>
            <a:r>
              <a:rPr lang="en-US" altLang="zh-CN"/>
              <a:t>2.</a:t>
            </a:r>
            <a:r>
              <a:rPr lang="zh-CN" altLang="en-US"/>
              <a:t>汇报</a:t>
            </a:r>
            <a:r>
              <a:rPr lang="en-US" altLang="zh-CN"/>
              <a:t>ppt</a:t>
            </a:r>
            <a:r>
              <a:rPr lang="zh-CN" altLang="en-US"/>
              <a:t>应增加相关背景基础知识的介绍，介绍应该是通俗易懂，</a:t>
            </a:r>
            <a:r>
              <a:rPr lang="en-US" altLang="zh-CN"/>
              <a:t>“</a:t>
            </a:r>
            <a:r>
              <a:rPr lang="zh-CN" altLang="en-US"/>
              <a:t>接地气的</a:t>
            </a:r>
            <a:r>
              <a:rPr lang="en-US" altLang="zh-CN"/>
              <a:t>”</a:t>
            </a:r>
            <a:r>
              <a:rPr lang="zh-CN" altLang="en-US"/>
              <a:t>，半科普，半介绍前沿研究，添加研究发展脉络。</a:t>
            </a:r>
            <a:r>
              <a:rPr lang="en-US" altLang="zh-CN"/>
              <a:t>                                                                                                         </a:t>
            </a:r>
            <a:r>
              <a:rPr lang="en-US" altLang="zh-CN">
                <a:sym typeface="+mn-ea"/>
              </a:rPr>
              <a:t>——</a:t>
            </a:r>
            <a:r>
              <a:rPr lang="zh-CN" altLang="en-US">
                <a:sym typeface="+mn-ea"/>
              </a:rPr>
              <a:t>牛末寒、</a:t>
            </a:r>
            <a:r>
              <a:rPr lang="zh-CN" altLang="en-US">
                <a:sym typeface="+mn-ea"/>
              </a:rPr>
              <a:t>刘憬昊</a:t>
            </a:r>
            <a:endParaRPr lang="zh-CN" altLang="en-US"/>
          </a:p>
          <a:p>
            <a:pPr>
              <a:lnSpc>
                <a:spcPct val="150000"/>
              </a:lnSpc>
            </a:pPr>
            <a:r>
              <a:rPr lang="en-US" altLang="zh-CN"/>
              <a:t>3.</a:t>
            </a:r>
            <a:r>
              <a:rPr lang="zh-CN" altLang="en-US"/>
              <a:t>降低论文数量增强</a:t>
            </a:r>
            <a:r>
              <a:rPr lang="zh-CN" altLang="en-US">
                <a:sym typeface="+mn-ea"/>
              </a:rPr>
              <a:t>论文</a:t>
            </a:r>
            <a:r>
              <a:rPr lang="zh-CN" altLang="en-US"/>
              <a:t>质量，精讲</a:t>
            </a:r>
            <a:r>
              <a:rPr lang="en-US" altLang="zh-CN"/>
              <a:t>1~3</a:t>
            </a:r>
            <a:r>
              <a:rPr lang="zh-CN" altLang="en-US"/>
              <a:t>篇同主题不同类的论文，将背景知识、英文缩写、基础内容等都介绍明白。</a:t>
            </a:r>
            <a:r>
              <a:rPr lang="en-US" altLang="zh-CN"/>
              <a:t>          </a:t>
            </a:r>
            <a:endParaRPr lang="en-US" altLang="zh-CN"/>
          </a:p>
          <a:p>
            <a:pPr>
              <a:lnSpc>
                <a:spcPct val="150000"/>
              </a:lnSpc>
            </a:pPr>
            <a:r>
              <a:rPr lang="en-US" altLang="zh-CN"/>
              <a:t>                                                                                                     </a:t>
            </a:r>
            <a:r>
              <a:rPr lang="en-US" altLang="zh-CN">
                <a:sym typeface="+mn-ea"/>
              </a:rPr>
              <a:t>——</a:t>
            </a:r>
            <a:r>
              <a:rPr lang="zh-CN" altLang="en-US">
                <a:sym typeface="+mn-ea"/>
              </a:rPr>
              <a:t>马睿翀、</a:t>
            </a:r>
            <a:r>
              <a:rPr lang="zh-CN" altLang="en-US">
                <a:sym typeface="+mn-ea"/>
              </a:rPr>
              <a:t>陈志城、刘金溢、</a:t>
            </a:r>
            <a:r>
              <a:rPr lang="zh-CN" altLang="en-US">
                <a:sym typeface="+mn-ea"/>
              </a:rPr>
              <a:t>牛末寒、杜嘉荣、陈旭强</a:t>
            </a:r>
            <a:endParaRPr lang="zh-CN" altLang="en-US">
              <a:sym typeface="+mn-ea"/>
            </a:endParaRPr>
          </a:p>
          <a:p>
            <a:pPr>
              <a:lnSpc>
                <a:spcPct val="150000"/>
              </a:lnSpc>
            </a:pPr>
            <a:r>
              <a:rPr lang="en-US" altLang="zh-CN"/>
              <a:t>4.</a:t>
            </a:r>
            <a:r>
              <a:rPr lang="zh-CN" altLang="en-US"/>
              <a:t>建议讲的时候说明哪部分是通常做法，哪部分是创新做法，然后把时间花在重点讲解每个论文的创新点，大家可以讨论创新点对自己研究的启发。</a:t>
            </a:r>
            <a:r>
              <a:rPr lang="en-US" altLang="zh-CN"/>
              <a:t>                                         ——</a:t>
            </a:r>
            <a:r>
              <a:rPr lang="zh-CN" altLang="en-US">
                <a:sym typeface="+mn-ea"/>
              </a:rPr>
              <a:t>刘金溢、</a:t>
            </a:r>
            <a:r>
              <a:rPr lang="zh-CN" altLang="en-US"/>
              <a:t>马睿翀、</a:t>
            </a:r>
            <a:r>
              <a:rPr lang="zh-CN" altLang="en-US">
                <a:sym typeface="+mn-ea"/>
              </a:rPr>
              <a:t>李曼</a:t>
            </a:r>
            <a:r>
              <a:rPr lang="zh-CN" altLang="en-US">
                <a:sym typeface="+mn-ea"/>
              </a:rPr>
              <a:t>、林君诺、杜嘉荣、陈旭强</a:t>
            </a:r>
            <a:endParaRPr lang="zh-CN" altLang="en-US"/>
          </a:p>
          <a:p>
            <a:pPr>
              <a:lnSpc>
                <a:spcPct val="150000"/>
              </a:lnSpc>
            </a:pPr>
            <a:r>
              <a:rPr lang="en-US" altLang="zh-CN"/>
              <a:t>5.</a:t>
            </a:r>
            <a:r>
              <a:rPr lang="zh-CN" altLang="en-US"/>
              <a:t>为了降低讲解者的讲解难度，提升听者的专注力，每次</a:t>
            </a:r>
            <a:r>
              <a:rPr lang="en-US" altLang="zh-CN"/>
              <a:t>journal club</a:t>
            </a:r>
            <a:r>
              <a:rPr lang="zh-CN" altLang="en-US"/>
              <a:t>可以选择一条明确的垂直主线，避免知识点水平展开过宽。</a:t>
            </a:r>
            <a:r>
              <a:rPr lang="en-US" altLang="zh-CN"/>
              <a:t>                                                                             ——</a:t>
            </a:r>
            <a:r>
              <a:rPr lang="zh-CN" altLang="en-US"/>
              <a:t>何俊楠</a:t>
            </a:r>
            <a:endParaRPr lang="zh-CN" altLang="en-US"/>
          </a:p>
          <a:p>
            <a:pPr>
              <a:lnSpc>
                <a:spcPct val="150000"/>
              </a:lnSpc>
            </a:pPr>
            <a:r>
              <a:rPr lang="en-US" altLang="zh-CN"/>
              <a:t>6.</a:t>
            </a:r>
            <a:r>
              <a:rPr lang="zh-CN" altLang="en-US"/>
              <a:t>主要围绕一个问题展开，解决这个问题的不同方法（</a:t>
            </a:r>
            <a:r>
              <a:rPr lang="en-US" altLang="zh-CN"/>
              <a:t>2-3</a:t>
            </a:r>
            <a:r>
              <a:rPr lang="zh-CN" altLang="en-US"/>
              <a:t>种即可）</a:t>
            </a:r>
            <a:r>
              <a:rPr lang="en-US" altLang="zh-CN"/>
              <a:t>           ——</a:t>
            </a:r>
            <a:r>
              <a:rPr lang="zh-CN" altLang="en-US"/>
              <a:t>董庆和</a:t>
            </a:r>
            <a:endParaRPr lang="zh-CN" alt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等线 Light" panose="02010600030101010101" charset="-122"/>
                <a:cs typeface="Times New Roman" panose="02020603050405020304" pitchFamily="18" charset="0"/>
              </a:rPr>
              <a:t>Thank you for listening</a:t>
            </a:r>
            <a:endParaRPr lang="en-US" altLang="zh-CN" sz="6000" b="1" dirty="0">
              <a:solidFill>
                <a:srgbClr val="0174AB"/>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smtClean="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335915" y="836930"/>
            <a:ext cx="6458585" cy="521970"/>
          </a:xfrm>
          <a:prstGeom prst="rect">
            <a:avLst/>
          </a:prstGeom>
          <a:noFill/>
        </p:spPr>
        <p:txBody>
          <a:bodyPr wrap="square" rtlCol="0">
            <a:spAutoFit/>
          </a:bodyPr>
          <a:p>
            <a:r>
              <a:rPr lang="en-US" altLang="zh-CN" sz="2800" b="1"/>
              <a:t>3. Block-Wise Discrete Hamiltonian</a:t>
            </a:r>
            <a:endParaRPr lang="en-US" altLang="zh-CN" sz="2800" b="1"/>
          </a:p>
        </p:txBody>
      </p:sp>
      <p:pic>
        <p:nvPicPr>
          <p:cNvPr id="5" name="图片 4"/>
          <p:cNvPicPr>
            <a:picLocks noChangeAspect="1"/>
          </p:cNvPicPr>
          <p:nvPr/>
        </p:nvPicPr>
        <p:blipFill>
          <a:blip r:embed="rId1"/>
          <a:stretch>
            <a:fillRect/>
          </a:stretch>
        </p:blipFill>
        <p:spPr>
          <a:xfrm>
            <a:off x="983615" y="1557020"/>
            <a:ext cx="5616575" cy="2484755"/>
          </a:xfrm>
          <a:prstGeom prst="rect">
            <a:avLst/>
          </a:prstGeom>
        </p:spPr>
      </p:pic>
      <p:pic>
        <p:nvPicPr>
          <p:cNvPr id="7" name="图片 6"/>
          <p:cNvPicPr>
            <a:picLocks noChangeAspect="1"/>
          </p:cNvPicPr>
          <p:nvPr/>
        </p:nvPicPr>
        <p:blipFill>
          <a:blip r:embed="rId2"/>
          <a:stretch>
            <a:fillRect/>
          </a:stretch>
        </p:blipFill>
        <p:spPr>
          <a:xfrm>
            <a:off x="483235" y="4196715"/>
            <a:ext cx="6500495" cy="1961515"/>
          </a:xfrm>
          <a:prstGeom prst="rect">
            <a:avLst/>
          </a:prstGeom>
        </p:spPr>
      </p:pic>
      <p:pic>
        <p:nvPicPr>
          <p:cNvPr id="8" name="图片 7"/>
          <p:cNvPicPr>
            <a:picLocks noChangeAspect="1"/>
          </p:cNvPicPr>
          <p:nvPr/>
        </p:nvPicPr>
        <p:blipFill>
          <a:blip r:embed="rId3"/>
          <a:stretch>
            <a:fillRect/>
          </a:stretch>
        </p:blipFill>
        <p:spPr>
          <a:xfrm>
            <a:off x="7175500" y="3117215"/>
            <a:ext cx="4822825" cy="977900"/>
          </a:xfrm>
          <a:prstGeom prst="rect">
            <a:avLst/>
          </a:prstGeom>
        </p:spPr>
      </p:pic>
      <p:pic>
        <p:nvPicPr>
          <p:cNvPr id="10" name="图片 9"/>
          <p:cNvPicPr>
            <a:picLocks noChangeAspect="1"/>
          </p:cNvPicPr>
          <p:nvPr/>
        </p:nvPicPr>
        <p:blipFill>
          <a:blip r:embed="rId4"/>
          <a:stretch>
            <a:fillRect/>
          </a:stretch>
        </p:blipFill>
        <p:spPr>
          <a:xfrm>
            <a:off x="6763385" y="4234180"/>
            <a:ext cx="5234940" cy="811530"/>
          </a:xfrm>
          <a:prstGeom prst="rect">
            <a:avLst/>
          </a:prstGeom>
        </p:spPr>
      </p:pic>
      <p:pic>
        <p:nvPicPr>
          <p:cNvPr id="22" name="图片 21"/>
          <p:cNvPicPr>
            <a:picLocks noChangeAspect="1"/>
          </p:cNvPicPr>
          <p:nvPr/>
        </p:nvPicPr>
        <p:blipFill>
          <a:blip r:embed="rId5"/>
          <a:stretch>
            <a:fillRect/>
          </a:stretch>
        </p:blipFill>
        <p:spPr>
          <a:xfrm>
            <a:off x="6671945" y="1557020"/>
            <a:ext cx="5404485" cy="142113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smtClean="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335915" y="836930"/>
            <a:ext cx="6458585" cy="521970"/>
          </a:xfrm>
          <a:prstGeom prst="rect">
            <a:avLst/>
          </a:prstGeom>
          <a:noFill/>
        </p:spPr>
        <p:txBody>
          <a:bodyPr wrap="square" rtlCol="0">
            <a:spAutoFit/>
          </a:bodyPr>
          <a:p>
            <a:r>
              <a:rPr lang="en-US" altLang="zh-CN" sz="2800" b="1"/>
              <a:t>4. Denoising Hamiltonian Network</a:t>
            </a:r>
            <a:endParaRPr lang="en-US" altLang="zh-CN" sz="2800" b="1"/>
          </a:p>
        </p:txBody>
      </p:sp>
      <p:sp>
        <p:nvSpPr>
          <p:cNvPr id="4" name="文本框 3"/>
          <p:cNvSpPr txBox="1"/>
          <p:nvPr/>
        </p:nvSpPr>
        <p:spPr>
          <a:xfrm>
            <a:off x="480060" y="1485265"/>
            <a:ext cx="5334000" cy="460375"/>
          </a:xfrm>
          <a:prstGeom prst="rect">
            <a:avLst/>
          </a:prstGeom>
          <a:noFill/>
        </p:spPr>
        <p:txBody>
          <a:bodyPr wrap="square" rtlCol="0">
            <a:spAutoFit/>
          </a:bodyPr>
          <a:p>
            <a:r>
              <a:rPr lang="zh-CN" altLang="en-US" sz="2400"/>
              <a:t>（</a:t>
            </a:r>
            <a:r>
              <a:rPr lang="en-US" altLang="zh-CN" sz="2400"/>
              <a:t>1</a:t>
            </a:r>
            <a:r>
              <a:rPr lang="zh-CN" altLang="en-US" sz="2400"/>
              <a:t>）</a:t>
            </a:r>
            <a:r>
              <a:rPr lang="en-US" altLang="zh-CN" sz="2400"/>
              <a:t>Masked modeling and denoising</a:t>
            </a:r>
            <a:endParaRPr lang="en-US" altLang="zh-CN" sz="2400"/>
          </a:p>
        </p:txBody>
      </p:sp>
      <p:pic>
        <p:nvPicPr>
          <p:cNvPr id="13" name="图片 12"/>
          <p:cNvPicPr>
            <a:picLocks noChangeAspect="1"/>
          </p:cNvPicPr>
          <p:nvPr/>
        </p:nvPicPr>
        <p:blipFill>
          <a:blip r:embed="rId1"/>
          <a:stretch>
            <a:fillRect/>
          </a:stretch>
        </p:blipFill>
        <p:spPr>
          <a:xfrm>
            <a:off x="480060" y="1953260"/>
            <a:ext cx="6186170" cy="4066540"/>
          </a:xfrm>
          <a:prstGeom prst="rect">
            <a:avLst/>
          </a:prstGeom>
        </p:spPr>
      </p:pic>
      <p:pic>
        <p:nvPicPr>
          <p:cNvPr id="14" name="图片 13"/>
          <p:cNvPicPr>
            <a:picLocks noChangeAspect="1"/>
          </p:cNvPicPr>
          <p:nvPr/>
        </p:nvPicPr>
        <p:blipFill>
          <a:blip r:embed="rId2"/>
          <a:stretch>
            <a:fillRect/>
          </a:stretch>
        </p:blipFill>
        <p:spPr>
          <a:xfrm>
            <a:off x="6795135" y="2151380"/>
            <a:ext cx="5102225" cy="389128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smtClean="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335915" y="836930"/>
            <a:ext cx="6458585" cy="521970"/>
          </a:xfrm>
          <a:prstGeom prst="rect">
            <a:avLst/>
          </a:prstGeom>
          <a:noFill/>
        </p:spPr>
        <p:txBody>
          <a:bodyPr wrap="square" rtlCol="0">
            <a:spAutoFit/>
          </a:bodyPr>
          <a:p>
            <a:r>
              <a:rPr lang="en-US" altLang="zh-CN" sz="2800" b="1"/>
              <a:t>4. Denoising Hamiltonian Network</a:t>
            </a:r>
            <a:endParaRPr lang="en-US" altLang="zh-CN" sz="2800" b="1"/>
          </a:p>
        </p:txBody>
      </p:sp>
      <p:sp>
        <p:nvSpPr>
          <p:cNvPr id="4" name="文本框 3"/>
          <p:cNvSpPr txBox="1"/>
          <p:nvPr/>
        </p:nvSpPr>
        <p:spPr>
          <a:xfrm>
            <a:off x="480060" y="1485265"/>
            <a:ext cx="5334000" cy="460375"/>
          </a:xfrm>
          <a:prstGeom prst="rect">
            <a:avLst/>
          </a:prstGeom>
          <a:noFill/>
        </p:spPr>
        <p:txBody>
          <a:bodyPr wrap="square" rtlCol="0">
            <a:spAutoFit/>
          </a:bodyPr>
          <a:p>
            <a:r>
              <a:rPr lang="zh-CN" altLang="en-US" sz="2400"/>
              <a:t>（</a:t>
            </a:r>
            <a:r>
              <a:rPr lang="en-US" altLang="zh-CN" sz="2400"/>
              <a:t>2</a:t>
            </a:r>
            <a:r>
              <a:rPr lang="zh-CN" altLang="en-US" sz="2400"/>
              <a:t>）</a:t>
            </a:r>
            <a:r>
              <a:rPr lang="en-US" altLang="zh-CN" sz="2400"/>
              <a:t>Different masking patterns</a:t>
            </a:r>
            <a:endParaRPr lang="en-US" altLang="zh-CN" sz="2400"/>
          </a:p>
        </p:txBody>
      </p:sp>
      <p:pic>
        <p:nvPicPr>
          <p:cNvPr id="5" name="图片 4"/>
          <p:cNvPicPr>
            <a:picLocks noChangeAspect="1"/>
          </p:cNvPicPr>
          <p:nvPr/>
        </p:nvPicPr>
        <p:blipFill>
          <a:blip r:embed="rId1"/>
          <a:srcRect b="2083"/>
          <a:stretch>
            <a:fillRect/>
          </a:stretch>
        </p:blipFill>
        <p:spPr>
          <a:xfrm>
            <a:off x="191770" y="2072005"/>
            <a:ext cx="5507990" cy="3611880"/>
          </a:xfrm>
          <a:prstGeom prst="rect">
            <a:avLst/>
          </a:prstGeom>
        </p:spPr>
      </p:pic>
      <p:pic>
        <p:nvPicPr>
          <p:cNvPr id="7" name="图片 6"/>
          <p:cNvPicPr>
            <a:picLocks noChangeAspect="1"/>
          </p:cNvPicPr>
          <p:nvPr/>
        </p:nvPicPr>
        <p:blipFill>
          <a:blip r:embed="rId2"/>
          <a:stretch>
            <a:fillRect/>
          </a:stretch>
        </p:blipFill>
        <p:spPr>
          <a:xfrm>
            <a:off x="5951855" y="2565400"/>
            <a:ext cx="6073140" cy="2884805"/>
          </a:xfrm>
          <a:prstGeom prst="rect">
            <a:avLst/>
          </a:prstGeom>
        </p:spPr>
      </p:pic>
      <p:cxnSp>
        <p:nvCxnSpPr>
          <p:cNvPr id="8" name="直接连接符 7"/>
          <p:cNvCxnSpPr/>
          <p:nvPr/>
        </p:nvCxnSpPr>
        <p:spPr>
          <a:xfrm flipH="1">
            <a:off x="5880100" y="1984375"/>
            <a:ext cx="7620" cy="4109085"/>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smtClean="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335915" y="836930"/>
            <a:ext cx="6458585" cy="521970"/>
          </a:xfrm>
          <a:prstGeom prst="rect">
            <a:avLst/>
          </a:prstGeom>
          <a:noFill/>
        </p:spPr>
        <p:txBody>
          <a:bodyPr wrap="square" rtlCol="0">
            <a:spAutoFit/>
          </a:bodyPr>
          <a:p>
            <a:r>
              <a:rPr lang="en-US" altLang="zh-CN" sz="2800" b="1"/>
              <a:t>5. Network Architecture</a:t>
            </a:r>
            <a:endParaRPr lang="en-US" altLang="zh-CN" sz="2800" b="1"/>
          </a:p>
        </p:txBody>
      </p:sp>
      <p:pic>
        <p:nvPicPr>
          <p:cNvPr id="13" name="图片 12"/>
          <p:cNvPicPr>
            <a:picLocks noChangeAspect="1"/>
          </p:cNvPicPr>
          <p:nvPr/>
        </p:nvPicPr>
        <p:blipFill>
          <a:blip r:embed="rId1"/>
          <a:stretch>
            <a:fillRect/>
          </a:stretch>
        </p:blipFill>
        <p:spPr>
          <a:xfrm>
            <a:off x="408305" y="1988820"/>
            <a:ext cx="5706745" cy="3943985"/>
          </a:xfrm>
          <a:prstGeom prst="rect">
            <a:avLst/>
          </a:prstGeom>
        </p:spPr>
      </p:pic>
      <p:pic>
        <p:nvPicPr>
          <p:cNvPr id="14" name="图片 13"/>
          <p:cNvPicPr>
            <a:picLocks noChangeAspect="1"/>
          </p:cNvPicPr>
          <p:nvPr/>
        </p:nvPicPr>
        <p:blipFill>
          <a:blip r:embed="rId2"/>
          <a:stretch>
            <a:fillRect/>
          </a:stretch>
        </p:blipFill>
        <p:spPr>
          <a:xfrm>
            <a:off x="6383655" y="2420620"/>
            <a:ext cx="5479415" cy="2611120"/>
          </a:xfrm>
          <a:prstGeom prst="rect">
            <a:avLst/>
          </a:prstGeom>
        </p:spPr>
      </p:pic>
      <p:sp>
        <p:nvSpPr>
          <p:cNvPr id="15" name="文本框 14"/>
          <p:cNvSpPr txBox="1"/>
          <p:nvPr/>
        </p:nvSpPr>
        <p:spPr>
          <a:xfrm>
            <a:off x="480060" y="1475740"/>
            <a:ext cx="5334000" cy="460375"/>
          </a:xfrm>
          <a:prstGeom prst="rect">
            <a:avLst/>
          </a:prstGeom>
          <a:noFill/>
        </p:spPr>
        <p:txBody>
          <a:bodyPr wrap="square" rtlCol="0">
            <a:spAutoFit/>
          </a:bodyPr>
          <a:p>
            <a:r>
              <a:rPr lang="zh-CN" altLang="en-US" sz="2400"/>
              <a:t>（</a:t>
            </a:r>
            <a:r>
              <a:rPr lang="en-US" altLang="zh-CN" sz="2400"/>
              <a:t>1</a:t>
            </a:r>
            <a:r>
              <a:rPr lang="zh-CN" altLang="en-US" sz="2400"/>
              <a:t>）</a:t>
            </a:r>
            <a:r>
              <a:rPr lang="en-US" altLang="zh-CN" sz="2400"/>
              <a:t>Decoder-only transformer</a:t>
            </a:r>
            <a:endParaRPr lang="en-US" altLang="zh-CN" sz="2400"/>
          </a:p>
        </p:txBody>
      </p:sp>
      <p:sp>
        <p:nvSpPr>
          <p:cNvPr id="20" name="文本框 19"/>
          <p:cNvSpPr txBox="1"/>
          <p:nvPr/>
        </p:nvSpPr>
        <p:spPr>
          <a:xfrm>
            <a:off x="6456045" y="1475740"/>
            <a:ext cx="5334000" cy="460375"/>
          </a:xfrm>
          <a:prstGeom prst="rect">
            <a:avLst/>
          </a:prstGeom>
          <a:noFill/>
        </p:spPr>
        <p:txBody>
          <a:bodyPr wrap="square" rtlCol="0">
            <a:spAutoFit/>
          </a:bodyPr>
          <a:p>
            <a:r>
              <a:rPr lang="zh-CN" altLang="en-US" sz="2400"/>
              <a:t>（</a:t>
            </a:r>
            <a:r>
              <a:rPr lang="en-US" altLang="zh-CN" sz="2400"/>
              <a:t>2</a:t>
            </a:r>
            <a:r>
              <a:rPr lang="zh-CN" altLang="en-US" sz="2400"/>
              <a:t>）</a:t>
            </a:r>
            <a:r>
              <a:rPr lang="en-US" altLang="zh-CN" sz="2400"/>
              <a:t>Autodecoding</a:t>
            </a:r>
            <a:endParaRPr lang="en-US" altLang="zh-CN" sz="2400"/>
          </a:p>
        </p:txBody>
      </p:sp>
      <p:cxnSp>
        <p:nvCxnSpPr>
          <p:cNvPr id="21" name="直接连接符 20"/>
          <p:cNvCxnSpPr/>
          <p:nvPr/>
        </p:nvCxnSpPr>
        <p:spPr>
          <a:xfrm flipH="1">
            <a:off x="6168390" y="1701165"/>
            <a:ext cx="7620" cy="4109085"/>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endParaRPr lang="en-US" altLang="zh-CN" sz="2700" dirty="0">
                  <a:solidFill>
                    <a:schemeClr val="bg2">
                      <a:lumMod val="90000"/>
                    </a:schemeClr>
                  </a:solidFill>
                  <a:latin typeface="Times New Roman" panose="02020603050405020304" pitchFamily="18" charset="0"/>
                  <a:ea typeface="等线" panose="02010600030101010101" charset="-122"/>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624205" y="1701165"/>
            <a:ext cx="10977880" cy="2501900"/>
          </a:xfrm>
          <a:prstGeom prst="rect">
            <a:avLst/>
          </a:prstGeom>
        </p:spPr>
      </p:pic>
      <p:sp>
        <p:nvSpPr>
          <p:cNvPr id="5" name="文本框 4"/>
          <p:cNvSpPr txBox="1"/>
          <p:nvPr/>
        </p:nvSpPr>
        <p:spPr>
          <a:xfrm>
            <a:off x="335915" y="806450"/>
            <a:ext cx="4064000" cy="460375"/>
          </a:xfrm>
          <a:prstGeom prst="rect">
            <a:avLst/>
          </a:prstGeom>
          <a:noFill/>
        </p:spPr>
        <p:txBody>
          <a:bodyPr wrap="square" rtlCol="0">
            <a:spAutoFit/>
          </a:bodyPr>
          <a:p>
            <a:r>
              <a:rPr lang="en-US" altLang="zh-CN" sz="2400" b="1"/>
              <a:t>1. Forward Simulation</a:t>
            </a:r>
            <a:endParaRPr lang="en-US" altLang="zh-CN" sz="2400" b="1"/>
          </a:p>
        </p:txBody>
      </p:sp>
      <p:sp>
        <p:nvSpPr>
          <p:cNvPr id="2" name="文本框 1"/>
          <p:cNvSpPr txBox="1"/>
          <p:nvPr/>
        </p:nvSpPr>
        <p:spPr>
          <a:xfrm>
            <a:off x="623570" y="1266825"/>
            <a:ext cx="4064000" cy="368300"/>
          </a:xfrm>
          <a:prstGeom prst="rect">
            <a:avLst/>
          </a:prstGeom>
          <a:noFill/>
        </p:spPr>
        <p:txBody>
          <a:bodyPr wrap="square" rtlCol="0">
            <a:spAutoFit/>
          </a:bodyPr>
          <a:p>
            <a:r>
              <a:rPr lang="en-US" altLang="zh-CN"/>
              <a:t>(1)Fitting known trajectories</a:t>
            </a:r>
            <a:endParaRPr lang="en-US" altLang="zh-CN"/>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335915" y="806450"/>
            <a:ext cx="4064000" cy="460375"/>
          </a:xfrm>
          <a:prstGeom prst="rect">
            <a:avLst/>
          </a:prstGeom>
          <a:noFill/>
        </p:spPr>
        <p:txBody>
          <a:bodyPr wrap="square" rtlCol="0">
            <a:spAutoFit/>
          </a:bodyPr>
          <a:p>
            <a:r>
              <a:rPr lang="en-US" altLang="zh-CN" sz="2400" b="1"/>
              <a:t>1. Forward Simulation</a:t>
            </a:r>
            <a:endParaRPr lang="en-US" altLang="zh-CN" sz="2400" b="1"/>
          </a:p>
        </p:txBody>
      </p:sp>
      <p:sp>
        <p:nvSpPr>
          <p:cNvPr id="4" name="文本框 3"/>
          <p:cNvSpPr txBox="1"/>
          <p:nvPr/>
        </p:nvSpPr>
        <p:spPr>
          <a:xfrm>
            <a:off x="911860" y="1341120"/>
            <a:ext cx="4064000" cy="368300"/>
          </a:xfrm>
          <a:prstGeom prst="rect">
            <a:avLst/>
          </a:prstGeom>
          <a:noFill/>
        </p:spPr>
        <p:txBody>
          <a:bodyPr wrap="square" rtlCol="0">
            <a:spAutoFit/>
          </a:bodyPr>
          <a:p>
            <a:r>
              <a:rPr lang="en-US" altLang="zh-CN"/>
              <a:t>(2)Completion on novel trajectories </a:t>
            </a:r>
            <a:endParaRPr lang="en-US" altLang="zh-CN"/>
          </a:p>
        </p:txBody>
      </p:sp>
      <p:pic>
        <p:nvPicPr>
          <p:cNvPr id="6" name="图片 5"/>
          <p:cNvPicPr>
            <a:picLocks noChangeAspect="1"/>
          </p:cNvPicPr>
          <p:nvPr/>
        </p:nvPicPr>
        <p:blipFill>
          <a:blip r:embed="rId3"/>
          <a:stretch>
            <a:fillRect/>
          </a:stretch>
        </p:blipFill>
        <p:spPr>
          <a:xfrm>
            <a:off x="767715" y="1772920"/>
            <a:ext cx="10777855" cy="416877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847850" y="1339850"/>
            <a:ext cx="4451985" cy="2060575"/>
          </a:xfrm>
          <a:prstGeom prst="rect">
            <a:avLst/>
          </a:prstGeom>
        </p:spPr>
      </p:pic>
      <p:sp>
        <p:nvSpPr>
          <p:cNvPr id="3" name="文本框 2"/>
          <p:cNvSpPr txBox="1"/>
          <p:nvPr/>
        </p:nvSpPr>
        <p:spPr>
          <a:xfrm>
            <a:off x="480060" y="765175"/>
            <a:ext cx="5427345" cy="829945"/>
          </a:xfrm>
          <a:prstGeom prst="rect">
            <a:avLst/>
          </a:prstGeom>
          <a:noFill/>
        </p:spPr>
        <p:txBody>
          <a:bodyPr wrap="square" rtlCol="0">
            <a:spAutoFit/>
          </a:bodyPr>
          <a:p>
            <a:r>
              <a:rPr lang="en-US" altLang="zh-CN" sz="2400" b="1"/>
              <a:t>2. Representation Learning</a:t>
            </a:r>
            <a:endParaRPr lang="en-US" altLang="zh-CN" sz="2400" b="1"/>
          </a:p>
          <a:p>
            <a:endParaRPr lang="en-US" altLang="zh-CN" sz="2400" b="1"/>
          </a:p>
        </p:txBody>
      </p:sp>
      <p:pic>
        <p:nvPicPr>
          <p:cNvPr id="7" name="图片 6"/>
          <p:cNvPicPr>
            <a:picLocks noChangeAspect="1"/>
          </p:cNvPicPr>
          <p:nvPr/>
        </p:nvPicPr>
        <p:blipFill>
          <a:blip r:embed="rId4"/>
          <a:stretch>
            <a:fillRect/>
          </a:stretch>
        </p:blipFill>
        <p:spPr>
          <a:xfrm>
            <a:off x="6167755" y="1412875"/>
            <a:ext cx="4185920" cy="1898650"/>
          </a:xfrm>
          <a:prstGeom prst="rect">
            <a:avLst/>
          </a:prstGeom>
        </p:spPr>
      </p:pic>
      <p:pic>
        <p:nvPicPr>
          <p:cNvPr id="8" name="图片 7"/>
          <p:cNvPicPr>
            <a:picLocks noChangeAspect="1"/>
          </p:cNvPicPr>
          <p:nvPr/>
        </p:nvPicPr>
        <p:blipFill>
          <a:blip r:embed="rId5"/>
          <a:stretch>
            <a:fillRect/>
          </a:stretch>
        </p:blipFill>
        <p:spPr>
          <a:xfrm>
            <a:off x="1631950" y="3853815"/>
            <a:ext cx="7793355" cy="2668905"/>
          </a:xfrm>
          <a:prstGeom prst="rect">
            <a:avLst/>
          </a:prstGeom>
        </p:spPr>
      </p:pic>
      <p:sp>
        <p:nvSpPr>
          <p:cNvPr id="10" name="文本框 9"/>
          <p:cNvSpPr txBox="1"/>
          <p:nvPr/>
        </p:nvSpPr>
        <p:spPr>
          <a:xfrm>
            <a:off x="480060" y="3429000"/>
            <a:ext cx="4064000" cy="829945"/>
          </a:xfrm>
          <a:prstGeom prst="rect">
            <a:avLst/>
          </a:prstGeom>
          <a:noFill/>
        </p:spPr>
        <p:txBody>
          <a:bodyPr wrap="square" rtlCol="0">
            <a:spAutoFit/>
          </a:bodyPr>
          <a:p>
            <a:r>
              <a:rPr lang="en-US" altLang="zh-CN" sz="2400" b="1">
                <a:sym typeface="+mn-ea"/>
              </a:rPr>
              <a:t>3. Trajectory Interpolation</a:t>
            </a:r>
            <a:endParaRPr lang="en-US" altLang="zh-CN" sz="2400" b="1"/>
          </a:p>
          <a:p>
            <a:endParaRPr lang="zh-CN" altLang="en-US" sz="240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807508" y="45104"/>
            <a:ext cx="411480" cy="368300"/>
          </a:xfrm>
          <a:prstGeom prst="rect">
            <a:avLst/>
          </a:prstGeom>
          <a:noFill/>
        </p:spPr>
        <p:txBody>
          <a:bodyPr wrap="none" rtlCol="0" anchor="t">
            <a:spAutoFit/>
          </a:bodyPr>
          <a:lstStyle/>
          <a:p>
            <a:r>
              <a:rPr lang="zh-CN" altLang="en-US" b="1" dirty="0">
                <a:latin typeface="Times New Roman" panose="02020603050405020304" pitchFamily="18" charset="0"/>
              </a:rPr>
              <a:t>②</a:t>
            </a:r>
            <a:endParaRPr lang="zh-CN" altLang="en-US" b="1" dirty="0">
              <a:latin typeface="Times New Roman" panose="02020603050405020304" pitchFamily="18" charset="0"/>
            </a:endParaRPr>
          </a:p>
        </p:txBody>
      </p:sp>
      <p:sp>
        <p:nvSpPr>
          <p:cNvPr id="18" name="文本框 17"/>
          <p:cNvSpPr txBox="1"/>
          <p:nvPr>
            <p:custDataLst>
              <p:tags r:id="rId2"/>
            </p:custDataLst>
          </p:nvPr>
        </p:nvSpPr>
        <p:spPr>
          <a:xfrm>
            <a:off x="10127870" y="206784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③</a:t>
            </a:r>
            <a:endParaRPr lang="zh-CN" altLang="en-US" b="1" dirty="0">
              <a:latin typeface="Times New Roman" panose="02020603050405020304" pitchFamily="18" charset="0"/>
            </a:endParaRPr>
          </a:p>
        </p:txBody>
      </p:sp>
      <p:sp>
        <p:nvSpPr>
          <p:cNvPr id="19" name="文本框 18"/>
          <p:cNvSpPr txBox="1"/>
          <p:nvPr>
            <p:custDataLst>
              <p:tags r:id="rId3"/>
            </p:custDataLst>
          </p:nvPr>
        </p:nvSpPr>
        <p:spPr>
          <a:xfrm>
            <a:off x="8563286" y="446515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④</a:t>
            </a:r>
            <a:endParaRPr lang="zh-CN" altLang="en-US" b="1" dirty="0">
              <a:latin typeface="Times New Roman" panose="02020603050405020304" pitchFamily="18"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4"/>
            </p:custDataLst>
          </p:nvPr>
        </p:nvSpPr>
        <p:spPr>
          <a:xfrm>
            <a:off x="1632143" y="2047720"/>
            <a:ext cx="421958" cy="330518"/>
          </a:xfrm>
          <a:prstGeom prst="rect">
            <a:avLst/>
          </a:prstGeom>
          <a:noFill/>
        </p:spPr>
        <p:txBody>
          <a:bodyPr wrap="none" rtlCol="0" anchor="t">
            <a:noAutofit/>
          </a:bodyPr>
          <a:lstStyle/>
          <a:p>
            <a:r>
              <a:rPr lang="zh-CN" altLang="en-US" b="1" dirty="0">
                <a:latin typeface="Times New Roman" panose="02020603050405020304" pitchFamily="18" charset="0"/>
              </a:rPr>
              <a:t>①</a:t>
            </a:r>
            <a:endParaRPr lang="zh-CN" altLang="en-US" b="1" dirty="0">
              <a:latin typeface="Times New Roman" panose="02020603050405020304" pitchFamily="18" charset="0"/>
            </a:endParaRPr>
          </a:p>
        </p:txBody>
      </p:sp>
      <p:sp>
        <p:nvSpPr>
          <p:cNvPr id="26" name="文本框 25"/>
          <p:cNvSpPr txBox="1"/>
          <p:nvPr>
            <p:custDataLst>
              <p:tags r:id="rId5"/>
            </p:custDataLst>
          </p:nvPr>
        </p:nvSpPr>
        <p:spPr>
          <a:xfrm>
            <a:off x="3326130" y="4437380"/>
            <a:ext cx="415290" cy="369570"/>
          </a:xfrm>
          <a:prstGeom prst="rect">
            <a:avLst/>
          </a:prstGeom>
          <a:noFill/>
        </p:spPr>
        <p:txBody>
          <a:bodyPr wrap="none" rtlCol="0" anchor="t">
            <a:noAutofit/>
          </a:bodyPr>
          <a:lstStyle/>
          <a:p>
            <a:r>
              <a:rPr lang="zh-CN" altLang="en-US" b="1" dirty="0">
                <a:latin typeface="Times New Roman" panose="02020603050405020304" pitchFamily="18" charset="0"/>
              </a:rPr>
              <a:t>⑤</a:t>
            </a:r>
            <a:endParaRPr lang="zh-CN" altLang="en-US" b="1" dirty="0">
              <a:latin typeface="Times New Roman" panose="02020603050405020304" pitchFamily="18" charset="0"/>
            </a:endParaRPr>
          </a:p>
        </p:txBody>
      </p:sp>
      <p:pic>
        <p:nvPicPr>
          <p:cNvPr id="28" name="图片 27"/>
          <p:cNvPicPr>
            <a:picLocks noChangeAspect="1"/>
          </p:cNvPicPr>
          <p:nvPr>
            <p:custDataLst>
              <p:tags r:id="rId6"/>
            </p:custDataLst>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圆角矩形 10"/>
          <p:cNvSpPr/>
          <p:nvPr>
            <p:custDataLst>
              <p:tags r:id="rId9"/>
            </p:custDataLst>
          </p:nvPr>
        </p:nvSpPr>
        <p:spPr>
          <a:xfrm>
            <a:off x="120015" y="2421255"/>
            <a:ext cx="3766185"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b="1" dirty="0">
                <a:solidFill>
                  <a:schemeClr val="bg1"/>
                </a:solidFill>
                <a:latin typeface="Times New Roman" panose="02020603050405020304" pitchFamily="18" charset="0"/>
                <a:ea typeface="等线 Light" panose="02010600030101010101" charset="-122"/>
                <a:cs typeface="Arial" panose="020B0604020202020204" pitchFamily="34" charset="0"/>
                <a:sym typeface="+mn-ea"/>
              </a:rPr>
              <a:t>Denoising Hamiltonian Network for Physical Reasoning</a:t>
            </a:r>
            <a:endParaRPr lang="en-US" altLang="zh-CN" b="1" dirty="0">
              <a:solidFill>
                <a:schemeClr val="bg1"/>
              </a:solidFill>
              <a:latin typeface="Times New Roman" panose="02020603050405020304" pitchFamily="18" charset="0"/>
              <a:ea typeface="等线" panose="02010600030101010101" charset="-122"/>
              <a:cs typeface="Times New Roman" panose="02020603050405020304" pitchFamily="18" charset="0"/>
            </a:endParaRPr>
          </a:p>
        </p:txBody>
      </p:sp>
      <p:sp>
        <p:nvSpPr>
          <p:cNvPr id="12" name="圆角矩形 11"/>
          <p:cNvSpPr/>
          <p:nvPr>
            <p:custDataLst>
              <p:tags r:id="rId10"/>
            </p:custDataLst>
          </p:nvPr>
        </p:nvSpPr>
        <p:spPr>
          <a:xfrm>
            <a:off x="4295775" y="405130"/>
            <a:ext cx="3765550" cy="151638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General Hamiltonian Neural Networks for Dynamic Modeling: Handling Sophisticated Constraints Automatically and Achieving Coordinates Free</a:t>
            </a:r>
            <a:endParaRPr lang="en-US" altLang="zh-CN" sz="1400" b="1" dirty="0">
              <a:latin typeface="Times New Roman" panose="02020603050405020304" pitchFamily="18" charset="0"/>
              <a:cs typeface="Times New Roman" panose="02020603050405020304" pitchFamily="18" charset="0"/>
            </a:endParaRPr>
          </a:p>
        </p:txBody>
      </p:sp>
      <p:sp>
        <p:nvSpPr>
          <p:cNvPr id="13" name="圆角矩形 12"/>
          <p:cNvSpPr/>
          <p:nvPr>
            <p:custDataLst>
              <p:tags r:id="rId11"/>
            </p:custDataLst>
          </p:nvPr>
        </p:nvSpPr>
        <p:spPr>
          <a:xfrm>
            <a:off x="8326755" y="2437130"/>
            <a:ext cx="3766185" cy="149606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Distance-Informed Neural Eikonal Solver for Reactive Dynamic User-Equilibrium of MacroscopicContinuum Traffic Flow Model</a:t>
            </a:r>
            <a:endParaRPr lang="en-US" altLang="zh-CN" sz="1400" b="1" dirty="0">
              <a:latin typeface="Times New Roman" panose="02020603050405020304" pitchFamily="18" charset="0"/>
              <a:cs typeface="Times New Roman" panose="02020603050405020304" pitchFamily="18" charset="0"/>
            </a:endParaRPr>
          </a:p>
        </p:txBody>
      </p:sp>
      <p:sp>
        <p:nvSpPr>
          <p:cNvPr id="14" name="圆角矩形 13"/>
          <p:cNvSpPr/>
          <p:nvPr>
            <p:custDataLst>
              <p:tags r:id="rId12"/>
            </p:custDataLst>
          </p:nvPr>
        </p:nvSpPr>
        <p:spPr>
          <a:xfrm>
            <a:off x="6887845" y="4797425"/>
            <a:ext cx="3765550" cy="150304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solidFill>
                  <a:schemeClr val="bg1"/>
                </a:solidFill>
                <a:latin typeface="Arial" panose="020B0604020202020204" pitchFamily="34" charset="0"/>
                <a:ea typeface="等线" panose="02010600030101010101" charset="-122"/>
                <a:cs typeface="Arial" panose="020B0604020202020204" pitchFamily="34" charset="0"/>
                <a:sym typeface="+mn-ea"/>
              </a:rPr>
              <a:t> </a:t>
            </a:r>
            <a:r>
              <a:rPr lang="en-US" altLang="zh-CN" sz="1400" b="1">
                <a:solidFill>
                  <a:schemeClr val="bg1"/>
                </a:solidFill>
                <a:latin typeface="Times New Roman" panose="02020603050405020304" pitchFamily="18" charset="0"/>
                <a:ea typeface="等线" panose="02010600030101010101" charset="-122"/>
                <a:cs typeface="Arial" panose="020B0604020202020204" pitchFamily="34" charset="0"/>
                <a:sym typeface="+mn-ea"/>
              </a:rPr>
              <a:t>Kolmogorov-Arnold Network for Solving 2-D Magnetostatic Problems</a:t>
            </a:r>
            <a:endParaRPr lang="en-US" altLang="zh-CN" sz="1400" b="1" dirty="0">
              <a:solidFill>
                <a:schemeClr val="bg1"/>
              </a:solidFill>
              <a:latin typeface="Times New Roman" panose="02020603050405020304" pitchFamily="18" charset="0"/>
              <a:ea typeface="等线" panose="02010600030101010101" charset="-122"/>
              <a:cs typeface="Times New Roman" panose="02020603050405020304" pitchFamily="18" charset="0"/>
            </a:endParaRPr>
          </a:p>
        </p:txBody>
      </p:sp>
      <p:sp>
        <p:nvSpPr>
          <p:cNvPr id="15" name="圆角矩形 14"/>
          <p:cNvSpPr/>
          <p:nvPr>
            <p:custDataLst>
              <p:tags r:id="rId13"/>
            </p:custDataLst>
          </p:nvPr>
        </p:nvSpPr>
        <p:spPr>
          <a:xfrm>
            <a:off x="1631315" y="4797425"/>
            <a:ext cx="3771900" cy="150241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solidFill>
                  <a:schemeClr val="bg1"/>
                </a:solidFill>
                <a:latin typeface="Times New Roman" panose="02020603050405020304" pitchFamily="18" charset="0"/>
                <a:ea typeface="等线" panose="02010600030101010101" charset="-122"/>
                <a:cs typeface="Arial" panose="020B0604020202020204" pitchFamily="34" charset="0"/>
                <a:sym typeface="+mn-ea"/>
              </a:rPr>
              <a:t>Deep Statistical Solver for Distribution</a:t>
            </a:r>
            <a:endParaRPr lang="en-US" altLang="zh-CN" sz="1400" b="1" dirty="0">
              <a:solidFill>
                <a:schemeClr val="bg1"/>
              </a:solidFill>
              <a:latin typeface="Times New Roman" panose="02020603050405020304" pitchFamily="18" charset="0"/>
              <a:ea typeface="等线" panose="02010600030101010101" charset="-122"/>
              <a:cs typeface="Arial" panose="020B0604020202020204" pitchFamily="34" charset="0"/>
            </a:endParaRPr>
          </a:p>
          <a:p>
            <a:pPr algn="ctr">
              <a:lnSpc>
                <a:spcPct val="150000"/>
              </a:lnSpc>
            </a:pPr>
            <a:r>
              <a:rPr lang="en-US" altLang="zh-CN" sz="1400" b="1" dirty="0">
                <a:solidFill>
                  <a:schemeClr val="bg1"/>
                </a:solidFill>
                <a:latin typeface="Times New Roman" panose="02020603050405020304" pitchFamily="18" charset="0"/>
                <a:ea typeface="等线" panose="02010600030101010101" charset="-122"/>
                <a:cs typeface="Arial" panose="020B0604020202020204" pitchFamily="34" charset="0"/>
                <a:sym typeface="+mn-ea"/>
              </a:rPr>
              <a:t>System State Estimation</a:t>
            </a:r>
            <a:endParaRPr lang="en-US" altLang="zh-CN" sz="1400" b="1">
              <a:solidFill>
                <a:schemeClr val="bg1"/>
              </a:solidFill>
              <a:latin typeface="Times New Roman" panose="02020603050405020304" pitchFamily="18" charset="0"/>
              <a:ea typeface="等线" panose="02010600030101010101" charset="-122"/>
              <a:cs typeface="Times New Roman" panose="02020603050405020304" pitchFamily="18" charset="0"/>
            </a:endParaRPr>
          </a:p>
        </p:txBody>
      </p:sp>
      <p:cxnSp>
        <p:nvCxnSpPr>
          <p:cNvPr id="32" name="直接连接符 31"/>
          <p:cNvCxnSpPr/>
          <p:nvPr/>
        </p:nvCxnSpPr>
        <p:spPr>
          <a:xfrm flipH="1">
            <a:off x="1690722" y="1285254"/>
            <a:ext cx="2713418" cy="120774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80060" y="981075"/>
            <a:ext cx="4330065" cy="414020"/>
          </a:xfrm>
          <a:prstGeom prst="rect">
            <a:avLst/>
          </a:prstGeom>
          <a:noFill/>
        </p:spPr>
        <p:txBody>
          <a:bodyPr wrap="square" rtlCol="0" anchor="t">
            <a:spAutoFit/>
          </a:bodyPr>
          <a:p>
            <a:pPr algn="ctr">
              <a:lnSpc>
                <a:spcPct val="150000"/>
              </a:lnSpc>
            </a:pPr>
            <a:r>
              <a:rPr lang="en-US" altLang="zh-CN" sz="1400" b="1" dirty="0">
                <a:solidFill>
                  <a:schemeClr val="tx1"/>
                </a:solidFill>
                <a:latin typeface="Times New Roman" panose="02020603050405020304" pitchFamily="18" charset="0"/>
                <a:ea typeface="等线 Light" panose="02010600030101010101" charset="-122"/>
                <a:cs typeface="Arial" panose="020B0604020202020204" pitchFamily="34" charset="0"/>
                <a:sym typeface="+mn-ea"/>
              </a:rPr>
              <a:t>Hamiltonian structuren</a:t>
            </a:r>
            <a:endParaRPr lang="en-US" altLang="zh-CN" sz="1400" b="1" dirty="0">
              <a:solidFill>
                <a:schemeClr val="tx1"/>
              </a:solidFill>
              <a:latin typeface="Times New Roman" panose="02020603050405020304" pitchFamily="18" charset="0"/>
              <a:ea typeface="等线 Light" panose="02010600030101010101" charset="-122"/>
              <a:cs typeface="Arial" panose="020B0604020202020204" pitchFamily="34" charset="0"/>
              <a:sym typeface="+mn-ea"/>
            </a:endParaRPr>
          </a:p>
        </p:txBody>
      </p:sp>
      <p:cxnSp>
        <p:nvCxnSpPr>
          <p:cNvPr id="38" name="直接连接符 37"/>
          <p:cNvCxnSpPr/>
          <p:nvPr/>
        </p:nvCxnSpPr>
        <p:spPr>
          <a:xfrm flipH="1" flipV="1">
            <a:off x="3431955" y="4004959"/>
            <a:ext cx="1296035" cy="79248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51815" y="4172585"/>
            <a:ext cx="3525520" cy="306705"/>
          </a:xfrm>
          <a:prstGeom prst="rect">
            <a:avLst/>
          </a:prstGeom>
          <a:noFill/>
        </p:spPr>
        <p:txBody>
          <a:bodyPr wrap="square" rtlCol="0" anchor="t">
            <a:spAutoFit/>
          </a:bodyPr>
          <a:p>
            <a:r>
              <a:rPr lang="en-US" altLang="zh-CN" sz="1400" b="1">
                <a:latin typeface="Times New Roman" panose="02020603050405020304" pitchFamily="18" charset="0"/>
                <a:cs typeface="Times New Roman" panose="02020603050405020304" pitchFamily="18" charset="0"/>
              </a:rPr>
              <a:t>Processing of neighborhood information</a:t>
            </a:r>
            <a:endParaRPr lang="en-US" altLang="zh-CN" sz="1400" b="1">
              <a:latin typeface="Times New Roman" panose="02020603050405020304" pitchFamily="18" charset="0"/>
              <a:cs typeface="Times New Roman" panose="02020603050405020304" pitchFamily="18" charset="0"/>
            </a:endParaRPr>
          </a:p>
        </p:txBody>
      </p:sp>
      <p:cxnSp>
        <p:nvCxnSpPr>
          <p:cNvPr id="2" name="直接连接符 1"/>
          <p:cNvCxnSpPr>
            <a:endCxn id="12" idx="3"/>
          </p:cNvCxnSpPr>
          <p:nvPr/>
        </p:nvCxnSpPr>
        <p:spPr>
          <a:xfrm flipH="1" flipV="1">
            <a:off x="8061105" y="1163334"/>
            <a:ext cx="1922145" cy="12573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903970" y="1269365"/>
            <a:ext cx="2498725" cy="497205"/>
          </a:xfrm>
          <a:prstGeom prst="rect">
            <a:avLst/>
          </a:prstGeom>
          <a:noFill/>
        </p:spPr>
        <p:txBody>
          <a:bodyPr wrap="square" rtlCol="0">
            <a:noAutofit/>
          </a:bodyPr>
          <a:p>
            <a:r>
              <a:rPr lang="en-US" altLang="zh-CN" sz="1400" b="1"/>
              <a:t>Emphasizing the role of numerical calculations</a:t>
            </a:r>
            <a:endParaRPr lang="en-US" altLang="zh-CN" sz="1400" b="1"/>
          </a:p>
        </p:txBody>
      </p:sp>
      <p:sp>
        <p:nvSpPr>
          <p:cNvPr id="4" name="文本框 3"/>
          <p:cNvSpPr txBox="1"/>
          <p:nvPr/>
        </p:nvSpPr>
        <p:spPr>
          <a:xfrm>
            <a:off x="7538085" y="4176395"/>
            <a:ext cx="4064000" cy="306705"/>
          </a:xfrm>
          <a:prstGeom prst="rect">
            <a:avLst/>
          </a:prstGeom>
          <a:noFill/>
        </p:spPr>
        <p:txBody>
          <a:bodyPr wrap="square" rtlCol="0">
            <a:spAutoFit/>
          </a:bodyPr>
          <a:p>
            <a:r>
              <a:rPr lang="en-US" altLang="zh-CN" sz="1400" b="1"/>
              <a:t>KAN structure</a:t>
            </a:r>
            <a:endParaRPr lang="en-US" altLang="zh-CN" sz="1400" b="1"/>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695960" y="1052830"/>
            <a:ext cx="10577830" cy="5179060"/>
          </a:xfrm>
          <a:prstGeom prst="rect">
            <a:avLst/>
          </a:prstGeom>
        </p:spPr>
        <p:txBody>
          <a:bodyPr wrap="square">
            <a:noAutofit/>
          </a:bodyPr>
          <a:p>
            <a:pPr algn="just"/>
            <a:r>
              <a:rPr lang="en-US" altLang="zh-CN" sz="2400">
                <a:solidFill>
                  <a:srgbClr val="000000"/>
                </a:solidFill>
                <a:latin typeface="Times New Roman" panose="02020603050405020304" pitchFamily="18" charset="0"/>
                <a:ea typeface="NimbusRomNo9L-Regu"/>
                <a:cs typeface="Times New Roman" panose="02020603050405020304" pitchFamily="18" charset="0"/>
              </a:rPr>
              <a:t>(1) DHN extends Hamiltonian neural operators to capture non-local temporal relationships by treating groups of system states as tokens, allowing it to reason holistically about system dynamics rather than in isolated steps.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a:p>
            <a:pPr algn="just"/>
            <a:r>
              <a:rPr lang="en-US" altLang="zh-CN" sz="2400">
                <a:solidFill>
                  <a:srgbClr val="000000"/>
                </a:solidFill>
                <a:latin typeface="Times New Roman" panose="02020603050405020304" pitchFamily="18" charset="0"/>
                <a:ea typeface="NimbusRomNo9L-Regu"/>
                <a:cs typeface="Times New Roman" panose="02020603050405020304" pitchFamily="18" charset="0"/>
              </a:rPr>
              <a:t>(2) DHN integrates a denoising objective to mitigate numerical integration errors and enhance stability in long-term forecasting while remaining adaptable across diverse noise conditions. </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a:p>
            <a:pPr algn="just"/>
            <a:r>
              <a:rPr lang="en-US" altLang="zh-CN" sz="2400">
                <a:solidFill>
                  <a:srgbClr val="000000"/>
                </a:solidFill>
                <a:latin typeface="Times New Roman" panose="02020603050405020304" pitchFamily="18" charset="0"/>
                <a:ea typeface="NimbusRomNo9L-Regu"/>
                <a:cs typeface="Times New Roman" panose="02020603050405020304" pitchFamily="18" charset="0"/>
              </a:rPr>
              <a:t>(3) This work introduce global conditioning to facilitate multisystem modeling, enabling DHN to model heterogeneous physical systems under a unified framework while maintaining disentangled representations of underlying dynamics.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499870"/>
            <a:ext cx="12170410" cy="270319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2</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250930" cy="872490"/>
            <a:chOff x="623" y="7327"/>
            <a:chExt cx="17718" cy="1374"/>
          </a:xfrm>
        </p:grpSpPr>
        <p:sp>
          <p:nvSpPr>
            <p:cNvPr id="12" name="文本框 11"/>
            <p:cNvSpPr txBox="1"/>
            <p:nvPr/>
          </p:nvSpPr>
          <p:spPr>
            <a:xfrm>
              <a:off x="623" y="7327"/>
              <a:ext cx="1771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 IEEE TRANSACTIONS ON NEURAL NETWORKS AND LEARNING SYSTEMS</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48260" y="1628775"/>
            <a:ext cx="12209780" cy="2030095"/>
          </a:xfrm>
          <a:prstGeom prst="rect">
            <a:avLst/>
          </a:prstGeom>
          <a:noFill/>
        </p:spPr>
        <p:txBody>
          <a:bodyPr wrap="square">
            <a:spAutoFit/>
          </a:bodyPr>
          <a:lstStyle/>
          <a:p>
            <a:pPr algn="ctr">
              <a:lnSpc>
                <a:spcPct val="150000"/>
              </a:lnSpc>
            </a:pPr>
            <a:r>
              <a:rPr lang="en-US" altLang="zh-CN" sz="2800" b="1" dirty="0">
                <a:solidFill>
                  <a:schemeClr val="bg1"/>
                </a:solidFill>
                <a:latin typeface="Arial" panose="020B0604020202020204" pitchFamily="34" charset="0"/>
                <a:cs typeface="Arial" panose="020B0604020202020204" pitchFamily="34" charset="0"/>
              </a:rPr>
              <a:t>General Hamiltonian Neural Networks for Dynamic </a:t>
            </a:r>
            <a:endParaRPr lang="en-US" altLang="zh-CN" sz="2800" b="1" dirty="0">
              <a:solidFill>
                <a:schemeClr val="bg1"/>
              </a:solidFill>
              <a:latin typeface="Arial" panose="020B0604020202020204" pitchFamily="34" charset="0"/>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cs typeface="Arial" panose="020B0604020202020204" pitchFamily="34" charset="0"/>
              </a:rPr>
              <a:t>Modeling: Handling Sophisticated Constraints</a:t>
            </a:r>
            <a:endParaRPr lang="en-US" altLang="zh-CN" sz="2800" b="1" dirty="0">
              <a:solidFill>
                <a:schemeClr val="bg1"/>
              </a:solidFill>
              <a:latin typeface="Arial" panose="020B0604020202020204" pitchFamily="34" charset="0"/>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cs typeface="Arial" panose="020B0604020202020204" pitchFamily="34" charset="0"/>
              </a:rPr>
              <a:t>Automatically and Achieving Coordinates Free</a:t>
            </a:r>
            <a:endParaRPr lang="en-US" altLang="zh-CN" sz="2800" b="1" dirty="0">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86" y="3865848"/>
            <a:ext cx="8306185" cy="337185"/>
          </a:xfrm>
          <a:prstGeom prst="rect">
            <a:avLst/>
          </a:prstGeom>
          <a:noFill/>
        </p:spPr>
        <p:txBody>
          <a:bodyPr wrap="square">
            <a:spAutoFit/>
          </a:bodyPr>
          <a:lstStyle/>
          <a:p>
            <a:r>
              <a:rPr lang="en-US" altLang="zh-CN" sz="1600" dirty="0">
                <a:solidFill>
                  <a:schemeClr val="bg1"/>
                </a:solidFill>
                <a:effectLst/>
                <a:latin typeface="Helvetica" panose="020B0604020202020204" pitchFamily="34" charset="0"/>
              </a:rPr>
              <a:t> </a:t>
            </a:r>
            <a:r>
              <a:rPr lang="en-US" altLang="zh-CN" sz="1600" dirty="0">
                <a:solidFill>
                  <a:schemeClr val="bg1"/>
                </a:solidFill>
                <a:effectLst/>
                <a:latin typeface="Arial" panose="020B0604020202020204" pitchFamily="34" charset="0"/>
                <a:cs typeface="Arial" panose="020B0604020202020204" pitchFamily="34" charset="0"/>
              </a:rPr>
              <a:t>Yanfang Liu , Xu Wang , Yituo Song, Bo Wang, and Desong Du </a:t>
            </a:r>
            <a:endParaRPr lang="zh-CN" altLang="en-US" sz="1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Problem Description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Data-driven physical reasoning models often require systems to be represented in canonical (position-momentum) coordinates, which are typically unknown in real-world observations. Existing solutions suffer from limited generality and training difficulties:</a:t>
            </a:r>
            <a:endParaRPr lang="en-US" altLang="zh-CN" sz="20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(1) Coordinate dependence – Require canonical (position-momentum) coordinates, which are usually unobserved, and generalize poorly to other representations.</a:t>
            </a:r>
            <a:endParaRPr lang="en-US" altLang="zh-CN" sz="20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(2) Extra information needed – Often rely on high-order derivatives or prior knowledge of the true Hamiltonian, limiting practical applicability.</a:t>
            </a:r>
            <a:endParaRPr lang="en-US" altLang="zh-CN" sz="20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sym typeface="+mn-ea"/>
              </a:rPr>
              <a:t>(3) High computational complexity – Physics-informed NNs involve intricate computational graphs, making gradient descent unstable and training difficult.</a:t>
            </a:r>
            <a:endParaRPr lang="en-US" altLang="zh-CN" sz="2000" dirty="0">
              <a:latin typeface="Times New Roman" panose="02020603050405020304" pitchFamily="18" charset="0"/>
              <a:cs typeface="Times New Roman" panose="02020603050405020304" pitchFamily="18" charset="0"/>
              <a:sym typeface="+mn-ea"/>
            </a:endParaRPr>
          </a:p>
          <a:p>
            <a:pPr indent="0" algn="just" fontAlgn="auto">
              <a:lnSpc>
                <a:spcPct val="150000"/>
              </a:lnSpc>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sym typeface="+mn-ea"/>
            </a:endParaRPr>
          </a:p>
          <a:p>
            <a:pPr indent="457200" algn="just"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a:p>
            <a:pPr indent="457200"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407670" y="1052830"/>
            <a:ext cx="11304270" cy="3784600"/>
          </a:xfrm>
          <a:prstGeom prst="rect">
            <a:avLst/>
          </a:prstGeom>
          <a:noFill/>
        </p:spPr>
        <p:txBody>
          <a:bodyPr wrap="square" rtlCol="0">
            <a:spAutoFit/>
          </a:bodyPr>
          <a:p>
            <a:r>
              <a:rPr lang="en-US" altLang="zh-CN" sz="2400"/>
              <a:t>The methodology for this work is as follows:</a:t>
            </a:r>
            <a:endParaRPr lang="en-US" altLang="zh-CN" sz="2400"/>
          </a:p>
          <a:p>
            <a:r>
              <a:rPr lang="en-US" altLang="zh-CN" sz="2400"/>
              <a:t>(1) Introducing a novel Hamiltonian framework for dynamic systems in general coordinates.</a:t>
            </a:r>
            <a:endParaRPr lang="en-US" altLang="zh-CN" sz="2400"/>
          </a:p>
          <a:p>
            <a:r>
              <a:rPr lang="en-US" altLang="zh-CN" sz="2400"/>
              <a:t>(2)Developing NNs with the proposed general Hamiltonian framework to learn dynamics from data efficiently, achieve coordinate free and handle complex constraints</a:t>
            </a:r>
            <a:endParaRPr lang="en-US" altLang="zh-CN" sz="2400"/>
          </a:p>
          <a:p>
            <a:r>
              <a:rPr lang="en-US" altLang="zh-CN" sz="2400"/>
              <a:t>automatically.</a:t>
            </a:r>
            <a:endParaRPr lang="en-US" altLang="zh-CN" sz="2400"/>
          </a:p>
          <a:p>
            <a:r>
              <a:rPr lang="en-US" altLang="zh-CN" sz="2400"/>
              <a:t>(3) </a:t>
            </a:r>
            <a:r>
              <a:rPr lang="en-US" altLang="zh-CN" sz="2400">
                <a:sym typeface="+mn-ea"/>
              </a:rPr>
              <a:t>D</a:t>
            </a:r>
            <a:r>
              <a:rPr lang="en-US" altLang="zh-CN" sz="2400"/>
              <a:t>esigning a novel training approach to ensure robust convergence, incorporating an efficient loss function that covers both accuracy and energy conservation.</a:t>
            </a:r>
            <a:endParaRPr lang="en-US" altLang="zh-CN" sz="2400"/>
          </a:p>
          <a:p>
            <a:r>
              <a:rPr lang="en-US" altLang="zh-CN" sz="2400"/>
              <a:t>(4) Phase figures for simulations and time domain plots for experiments are reported and compared in various cases.</a:t>
            </a:r>
            <a:endParaRPr lang="en-US" altLang="zh-CN" sz="24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1. PRELIMINARIES AND HAMILTONIAN MECHANICS</a:t>
            </a:r>
            <a:endParaRPr lang="en-US" altLang="zh-CN" sz="2400" b="1">
              <a:sym typeface="+mn-ea"/>
            </a:endParaRPr>
          </a:p>
        </p:txBody>
      </p:sp>
      <p:sp>
        <p:nvSpPr>
          <p:cNvPr id="2" name="文本框 1"/>
          <p:cNvSpPr txBox="1"/>
          <p:nvPr/>
        </p:nvSpPr>
        <p:spPr>
          <a:xfrm>
            <a:off x="407670" y="1341120"/>
            <a:ext cx="4064000" cy="398780"/>
          </a:xfrm>
          <a:prstGeom prst="rect">
            <a:avLst/>
          </a:prstGeom>
          <a:noFill/>
        </p:spPr>
        <p:txBody>
          <a:bodyPr wrap="square" rtlCol="0">
            <a:spAutoFit/>
          </a:bodyPr>
          <a:p>
            <a:r>
              <a:rPr lang="en-US" altLang="zh-CN" sz="2000"/>
              <a:t>A. Hamiltonian Mechan</a:t>
            </a:r>
            <a:r>
              <a:rPr lang="en-US" altLang="zh-CN" sz="2000"/>
              <a:t>ics</a:t>
            </a:r>
            <a:endParaRPr lang="en-US" altLang="zh-CN" sz="2000"/>
          </a:p>
        </p:txBody>
      </p:sp>
      <p:pic>
        <p:nvPicPr>
          <p:cNvPr id="3" name="图片 2"/>
          <p:cNvPicPr>
            <a:picLocks noChangeAspect="1"/>
          </p:cNvPicPr>
          <p:nvPr/>
        </p:nvPicPr>
        <p:blipFill>
          <a:blip r:embed="rId1"/>
          <a:stretch>
            <a:fillRect/>
          </a:stretch>
        </p:blipFill>
        <p:spPr>
          <a:xfrm>
            <a:off x="407670" y="2054860"/>
            <a:ext cx="5680710" cy="3749675"/>
          </a:xfrm>
          <a:prstGeom prst="rect">
            <a:avLst/>
          </a:prstGeom>
        </p:spPr>
      </p:pic>
      <p:sp>
        <p:nvSpPr>
          <p:cNvPr id="7" name="文本框 6"/>
          <p:cNvSpPr txBox="1"/>
          <p:nvPr/>
        </p:nvSpPr>
        <p:spPr>
          <a:xfrm>
            <a:off x="6522085" y="1341120"/>
            <a:ext cx="4933950" cy="706755"/>
          </a:xfrm>
          <a:prstGeom prst="rect">
            <a:avLst/>
          </a:prstGeom>
          <a:noFill/>
        </p:spPr>
        <p:txBody>
          <a:bodyPr wrap="square" rtlCol="0">
            <a:spAutoFit/>
          </a:bodyPr>
          <a:p>
            <a:r>
              <a:rPr lang="en-US" altLang="zh-CN" sz="2000"/>
              <a:t>B. Hamiltonian Mechanics With Only Velocity Observed</a:t>
            </a:r>
            <a:endParaRPr lang="en-US" altLang="zh-CN" sz="2000"/>
          </a:p>
        </p:txBody>
      </p:sp>
      <p:pic>
        <p:nvPicPr>
          <p:cNvPr id="8" name="图片 7"/>
          <p:cNvPicPr>
            <a:picLocks noChangeAspect="1"/>
          </p:cNvPicPr>
          <p:nvPr/>
        </p:nvPicPr>
        <p:blipFill>
          <a:blip r:embed="rId2"/>
          <a:stretch>
            <a:fillRect/>
          </a:stretch>
        </p:blipFill>
        <p:spPr>
          <a:xfrm>
            <a:off x="6599555" y="2186940"/>
            <a:ext cx="5234305" cy="379793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1. PRELIMINARIES AND HAMILTONIAN MECHANICS</a:t>
            </a:r>
            <a:endParaRPr lang="en-US" altLang="zh-CN" sz="2400" b="1">
              <a:sym typeface="+mn-ea"/>
            </a:endParaRPr>
          </a:p>
        </p:txBody>
      </p:sp>
      <p:sp>
        <p:nvSpPr>
          <p:cNvPr id="2" name="文本框 1"/>
          <p:cNvSpPr txBox="1"/>
          <p:nvPr/>
        </p:nvSpPr>
        <p:spPr>
          <a:xfrm>
            <a:off x="407670" y="1341120"/>
            <a:ext cx="7032625" cy="398780"/>
          </a:xfrm>
          <a:prstGeom prst="rect">
            <a:avLst/>
          </a:prstGeom>
          <a:noFill/>
        </p:spPr>
        <p:txBody>
          <a:bodyPr wrap="square" rtlCol="0">
            <a:spAutoFit/>
          </a:bodyPr>
          <a:p>
            <a:r>
              <a:rPr lang="en-US" altLang="zh-CN" sz="2000"/>
              <a:t>C. Hamiltonian Mechanics Under Local Coordinates</a:t>
            </a:r>
            <a:endParaRPr lang="en-US" altLang="zh-CN" sz="2000"/>
          </a:p>
        </p:txBody>
      </p:sp>
      <p:pic>
        <p:nvPicPr>
          <p:cNvPr id="13" name="图片 12"/>
          <p:cNvPicPr>
            <a:picLocks noChangeAspect="1"/>
          </p:cNvPicPr>
          <p:nvPr/>
        </p:nvPicPr>
        <p:blipFill>
          <a:blip r:embed="rId1"/>
          <a:srcRect b="2830"/>
          <a:stretch>
            <a:fillRect/>
          </a:stretch>
        </p:blipFill>
        <p:spPr>
          <a:xfrm>
            <a:off x="8195310" y="1901825"/>
            <a:ext cx="3743325" cy="1162685"/>
          </a:xfrm>
          <a:prstGeom prst="rect">
            <a:avLst/>
          </a:prstGeom>
        </p:spPr>
      </p:pic>
      <p:pic>
        <p:nvPicPr>
          <p:cNvPr id="14" name="图片 13"/>
          <p:cNvPicPr>
            <a:picLocks noChangeAspect="1"/>
          </p:cNvPicPr>
          <p:nvPr/>
        </p:nvPicPr>
        <p:blipFill>
          <a:blip r:embed="rId2"/>
          <a:stretch>
            <a:fillRect/>
          </a:stretch>
        </p:blipFill>
        <p:spPr>
          <a:xfrm>
            <a:off x="8343265" y="3429000"/>
            <a:ext cx="3595370" cy="2033270"/>
          </a:xfrm>
          <a:prstGeom prst="rect">
            <a:avLst/>
          </a:prstGeom>
        </p:spPr>
      </p:pic>
      <p:pic>
        <p:nvPicPr>
          <p:cNvPr id="10" name="图片 9"/>
          <p:cNvPicPr>
            <a:picLocks noChangeAspect="1"/>
          </p:cNvPicPr>
          <p:nvPr/>
        </p:nvPicPr>
        <p:blipFill>
          <a:blip r:embed="rId3"/>
          <a:stretch>
            <a:fillRect/>
          </a:stretch>
        </p:blipFill>
        <p:spPr>
          <a:xfrm>
            <a:off x="120015" y="2348865"/>
            <a:ext cx="8075295" cy="275463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1. PRELIMINARIES AND HAMILTONIAN MECHANICS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D. Hamiltonian Mechanics With Constraints</a:t>
            </a:r>
            <a:endParaRPr lang="en-US" altLang="zh-CN" sz="2000"/>
          </a:p>
        </p:txBody>
      </p:sp>
      <p:pic>
        <p:nvPicPr>
          <p:cNvPr id="3" name="图片 2"/>
          <p:cNvPicPr>
            <a:picLocks noChangeAspect="1"/>
          </p:cNvPicPr>
          <p:nvPr/>
        </p:nvPicPr>
        <p:blipFill>
          <a:blip r:embed="rId1"/>
          <a:stretch>
            <a:fillRect/>
          </a:stretch>
        </p:blipFill>
        <p:spPr>
          <a:xfrm>
            <a:off x="983615" y="1772920"/>
            <a:ext cx="4399280" cy="4236085"/>
          </a:xfrm>
          <a:prstGeom prst="rect">
            <a:avLst/>
          </a:prstGeom>
        </p:spPr>
      </p:pic>
      <p:pic>
        <p:nvPicPr>
          <p:cNvPr id="7" name="图片 6"/>
          <p:cNvPicPr>
            <a:picLocks noChangeAspect="1"/>
          </p:cNvPicPr>
          <p:nvPr/>
        </p:nvPicPr>
        <p:blipFill>
          <a:blip r:embed="rId2"/>
          <a:stretch>
            <a:fillRect/>
          </a:stretch>
        </p:blipFill>
        <p:spPr>
          <a:xfrm>
            <a:off x="5951855" y="1772920"/>
            <a:ext cx="4629150" cy="137731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636" y="1960245"/>
            <a:ext cx="13392000" cy="2045335"/>
            <a:chOff x="1127285" y="1960245"/>
            <a:chExt cx="10008870" cy="2045335"/>
          </a:xfrm>
        </p:grpSpPr>
        <p:sp>
          <p:nvSpPr>
            <p:cNvPr id="8" name="矩形 7"/>
            <p:cNvSpPr/>
            <p:nvPr/>
          </p:nvSpPr>
          <p:spPr>
            <a:xfrm>
              <a:off x="1521665" y="1960245"/>
              <a:ext cx="9112018"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285" y="2456190"/>
              <a:ext cx="10008870" cy="7372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 </a:t>
              </a:r>
              <a:r>
                <a:rPr lang="en-US" altLang="zh-CN" sz="2800" b="1" dirty="0">
                  <a:solidFill>
                    <a:schemeClr val="bg1"/>
                  </a:solidFill>
                  <a:latin typeface="Times New Roman" panose="02020603050405020304" pitchFamily="18" charset="0"/>
                  <a:ea typeface="等线 Light" panose="02010600030101010101" charset="-122"/>
                  <a:cs typeface="Arial" panose="020B0604020202020204" pitchFamily="34" charset="0"/>
                  <a:sym typeface="+mn-ea"/>
                </a:rPr>
                <a:t>Denoising Hamiltonian Network for Physical Reasoning</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arXiv</a:t>
              </a:r>
              <a:endParaRPr lang="en-US" altLang="zh-CN" dirty="0">
                <a:latin typeface="Arial" panose="020B0604020202020204" pitchFamily="34" charset="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1</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0" y="3668395"/>
            <a:ext cx="12036425" cy="337185"/>
          </a:xfrm>
          <a:prstGeom prst="rect">
            <a:avLst/>
          </a:prstGeom>
          <a:noFill/>
        </p:spPr>
        <p:txBody>
          <a:bodyPr wrap="square">
            <a:spAutoFit/>
          </a:bodyPr>
          <a:lstStyle/>
          <a:p>
            <a:r>
              <a:rPr lang="en-US" altLang="zh-CN" sz="1600" dirty="0">
                <a:solidFill>
                  <a:schemeClr val="bg1"/>
                </a:solidFill>
                <a:latin typeface="Arial" panose="020B0604020202020204" pitchFamily="34" charset="0"/>
                <a:cs typeface="Arial" panose="020B0604020202020204" pitchFamily="34" charset="0"/>
              </a:rPr>
              <a:t>Congyue Deng, Brandon Y. Feng, Cecilia Garraffo, Alan Garbarz, Robin Walters, William T. Freeman, Leonidas Guibas,Kaiming He </a:t>
            </a:r>
            <a:endParaRPr lang="en-US" altLang="zh-CN" sz="1600" dirty="0">
              <a:solidFill>
                <a:schemeClr val="bg1"/>
              </a:solidFill>
              <a:latin typeface="Arial" panose="020B0604020202020204" pitchFamily="34" charset="0"/>
              <a:cs typeface="Arial" panose="020B0604020202020204" pitchFamily="34" charset="0"/>
            </a:endParaRPr>
          </a:p>
        </p:txBody>
      </p:sp>
      <p:grpSp>
        <p:nvGrpSpPr>
          <p:cNvPr id="6" name="组合 5"/>
          <p:cNvGrpSpPr/>
          <p:nvPr/>
        </p:nvGrpSpPr>
        <p:grpSpPr>
          <a:xfrm>
            <a:off x="-1" y="6553200"/>
            <a:ext cx="12192001" cy="304800"/>
            <a:chOff x="0" y="6569404"/>
            <a:chExt cx="9144000" cy="288000"/>
          </a:xfrm>
        </p:grpSpPr>
        <p:sp>
          <p:nvSpPr>
            <p:cNvPr id="10" name="矩形 9"/>
            <p:cNvSpPr/>
            <p:nvPr/>
          </p:nvSpPr>
          <p:spPr>
            <a:xfrm>
              <a:off x="8856000" y="6575501"/>
              <a:ext cx="288000" cy="276999"/>
            </a:xfrm>
            <a:prstGeom prst="rect">
              <a:avLst/>
            </a:prstGeom>
            <a:solidFill>
              <a:srgbClr val="0174AB"/>
            </a:solidFill>
          </p:spPr>
          <p:txBody>
            <a:bodyPr wrap="square" anchor="ctr">
              <a:spAutoFit/>
            </a:bodyPr>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p:cNvSpPr/>
            <p:nvPr/>
          </p:nvSpPr>
          <p:spPr>
            <a:xfrm>
              <a:off x="0" y="6569404"/>
              <a:ext cx="8854294" cy="288000"/>
            </a:xfrm>
            <a:prstGeom prst="rect">
              <a:avLst/>
            </a:prstGeom>
            <a:solidFill>
              <a:schemeClr val="bg1">
                <a:lumMod val="85000"/>
              </a:schemeClr>
            </a:solidFill>
            <a:ln>
              <a:noFill/>
            </a:ln>
          </p:spPr>
          <p:txBody>
            <a:bodyPr wrap="square" anchor="ctr">
              <a:spAutoFit/>
            </a:bodyPr>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1. PRELIMINARIES AND HAMILTONIAN MECHANICS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E. Coordinate Changes and the Darboux-Lie Theorem</a:t>
            </a:r>
            <a:endParaRPr lang="en-US" altLang="zh-CN" sz="2000"/>
          </a:p>
        </p:txBody>
      </p:sp>
      <p:pic>
        <p:nvPicPr>
          <p:cNvPr id="8" name="图片 7"/>
          <p:cNvPicPr>
            <a:picLocks noChangeAspect="1"/>
          </p:cNvPicPr>
          <p:nvPr/>
        </p:nvPicPr>
        <p:blipFill>
          <a:blip r:embed="rId1"/>
          <a:srcRect b="29042"/>
          <a:stretch>
            <a:fillRect/>
          </a:stretch>
        </p:blipFill>
        <p:spPr>
          <a:xfrm>
            <a:off x="1128395" y="1701165"/>
            <a:ext cx="5018405" cy="4445635"/>
          </a:xfrm>
          <a:prstGeom prst="rect">
            <a:avLst/>
          </a:prstGeom>
        </p:spPr>
      </p:pic>
      <p:pic>
        <p:nvPicPr>
          <p:cNvPr id="9" name="图片 8"/>
          <p:cNvPicPr>
            <a:picLocks noChangeAspect="1"/>
          </p:cNvPicPr>
          <p:nvPr/>
        </p:nvPicPr>
        <p:blipFill>
          <a:blip r:embed="rId2"/>
          <a:stretch>
            <a:fillRect/>
          </a:stretch>
        </p:blipFill>
        <p:spPr>
          <a:xfrm>
            <a:off x="6561455" y="4004945"/>
            <a:ext cx="4688205" cy="2060575"/>
          </a:xfrm>
          <a:prstGeom prst="rect">
            <a:avLst/>
          </a:prstGeom>
        </p:spPr>
      </p:pic>
      <p:pic>
        <p:nvPicPr>
          <p:cNvPr id="10" name="图片 9"/>
          <p:cNvPicPr>
            <a:picLocks noChangeAspect="1"/>
          </p:cNvPicPr>
          <p:nvPr/>
        </p:nvPicPr>
        <p:blipFill>
          <a:blip r:embed="rId3"/>
          <a:stretch>
            <a:fillRect/>
          </a:stretch>
        </p:blipFill>
        <p:spPr>
          <a:xfrm>
            <a:off x="6600190" y="1701165"/>
            <a:ext cx="4745355" cy="243268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1. PRELIMINARIES AND HAMILTONIAN MECHANICS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F. Learning Dynamic From Data</a:t>
            </a:r>
            <a:endParaRPr lang="en-US" altLang="zh-CN" sz="2000"/>
          </a:p>
        </p:txBody>
      </p:sp>
      <p:pic>
        <p:nvPicPr>
          <p:cNvPr id="3" name="图片 2"/>
          <p:cNvPicPr>
            <a:picLocks noChangeAspect="1"/>
          </p:cNvPicPr>
          <p:nvPr/>
        </p:nvPicPr>
        <p:blipFill>
          <a:blip r:embed="rId1"/>
          <a:stretch>
            <a:fillRect/>
          </a:stretch>
        </p:blipFill>
        <p:spPr>
          <a:xfrm>
            <a:off x="1343660" y="1701165"/>
            <a:ext cx="4070985" cy="469709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2. METHODS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A. General Hamiltonian Mechanics</a:t>
            </a:r>
            <a:endParaRPr lang="en-US" altLang="zh-CN" sz="2000"/>
          </a:p>
        </p:txBody>
      </p:sp>
      <p:pic>
        <p:nvPicPr>
          <p:cNvPr id="7" name="图片 6"/>
          <p:cNvPicPr>
            <a:picLocks noChangeAspect="1"/>
          </p:cNvPicPr>
          <p:nvPr/>
        </p:nvPicPr>
        <p:blipFill>
          <a:blip r:embed="rId1"/>
          <a:stretch>
            <a:fillRect/>
          </a:stretch>
        </p:blipFill>
        <p:spPr>
          <a:xfrm>
            <a:off x="983615" y="1525905"/>
            <a:ext cx="3675380" cy="1979295"/>
          </a:xfrm>
          <a:prstGeom prst="rect">
            <a:avLst/>
          </a:prstGeom>
        </p:spPr>
      </p:pic>
      <p:pic>
        <p:nvPicPr>
          <p:cNvPr id="8" name="图片 7"/>
          <p:cNvPicPr>
            <a:picLocks noChangeAspect="1"/>
          </p:cNvPicPr>
          <p:nvPr/>
        </p:nvPicPr>
        <p:blipFill>
          <a:blip r:embed="rId2"/>
          <a:stretch>
            <a:fillRect/>
          </a:stretch>
        </p:blipFill>
        <p:spPr>
          <a:xfrm>
            <a:off x="983615" y="3500755"/>
            <a:ext cx="3869055" cy="3025775"/>
          </a:xfrm>
          <a:prstGeom prst="rect">
            <a:avLst/>
          </a:prstGeom>
        </p:spPr>
      </p:pic>
      <p:pic>
        <p:nvPicPr>
          <p:cNvPr id="9" name="图片 8"/>
          <p:cNvPicPr>
            <a:picLocks noChangeAspect="1"/>
          </p:cNvPicPr>
          <p:nvPr/>
        </p:nvPicPr>
        <p:blipFill>
          <a:blip r:embed="rId3"/>
          <a:stretch>
            <a:fillRect/>
          </a:stretch>
        </p:blipFill>
        <p:spPr>
          <a:xfrm>
            <a:off x="5735955" y="876935"/>
            <a:ext cx="3758565" cy="551942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2. METHODS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B. General HNNs</a:t>
            </a:r>
            <a:endParaRPr lang="en-US" altLang="zh-CN" sz="2000"/>
          </a:p>
        </p:txBody>
      </p:sp>
      <p:pic>
        <p:nvPicPr>
          <p:cNvPr id="3" name="图片 2"/>
          <p:cNvPicPr>
            <a:picLocks noChangeAspect="1"/>
          </p:cNvPicPr>
          <p:nvPr/>
        </p:nvPicPr>
        <p:blipFill>
          <a:blip r:embed="rId1"/>
          <a:stretch>
            <a:fillRect/>
          </a:stretch>
        </p:blipFill>
        <p:spPr>
          <a:xfrm>
            <a:off x="1343660" y="1628775"/>
            <a:ext cx="8368030" cy="417893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2. METHODS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C. Loss Function Design</a:t>
            </a:r>
            <a:endParaRPr lang="en-US" altLang="zh-CN" sz="2000"/>
          </a:p>
        </p:txBody>
      </p:sp>
      <p:pic>
        <p:nvPicPr>
          <p:cNvPr id="7" name="图片 6"/>
          <p:cNvPicPr>
            <a:picLocks noChangeAspect="1"/>
          </p:cNvPicPr>
          <p:nvPr/>
        </p:nvPicPr>
        <p:blipFill>
          <a:blip r:embed="rId1"/>
          <a:stretch>
            <a:fillRect/>
          </a:stretch>
        </p:blipFill>
        <p:spPr>
          <a:xfrm>
            <a:off x="767715" y="1528445"/>
            <a:ext cx="3885565" cy="4939665"/>
          </a:xfrm>
          <a:prstGeom prst="rect">
            <a:avLst/>
          </a:prstGeom>
        </p:spPr>
      </p:pic>
      <p:pic>
        <p:nvPicPr>
          <p:cNvPr id="8" name="图片 7"/>
          <p:cNvPicPr>
            <a:picLocks noChangeAspect="1"/>
          </p:cNvPicPr>
          <p:nvPr/>
        </p:nvPicPr>
        <p:blipFill>
          <a:blip r:embed="rId2"/>
          <a:stretch>
            <a:fillRect/>
          </a:stretch>
        </p:blipFill>
        <p:spPr>
          <a:xfrm>
            <a:off x="5591810" y="1743075"/>
            <a:ext cx="4601210" cy="437451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850709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2. METHODS</a:t>
            </a:r>
            <a:endParaRPr lang="en-US" altLang="zh-CN" sz="2400" b="1">
              <a:sym typeface="+mn-ea"/>
            </a:endParaRPr>
          </a:p>
        </p:txBody>
      </p:sp>
      <p:sp>
        <p:nvSpPr>
          <p:cNvPr id="2" name="文本框 1"/>
          <p:cNvSpPr txBox="1"/>
          <p:nvPr/>
        </p:nvSpPr>
        <p:spPr>
          <a:xfrm>
            <a:off x="407670" y="1196975"/>
            <a:ext cx="7032625" cy="398780"/>
          </a:xfrm>
          <a:prstGeom prst="rect">
            <a:avLst/>
          </a:prstGeom>
          <a:noFill/>
        </p:spPr>
        <p:txBody>
          <a:bodyPr wrap="square" rtlCol="0">
            <a:spAutoFit/>
          </a:bodyPr>
          <a:p>
            <a:r>
              <a:rPr lang="en-US" altLang="zh-CN" sz="2000"/>
              <a:t>D. Random Resampled Method for the Dataset Enhancement</a:t>
            </a:r>
            <a:endParaRPr lang="en-US" altLang="zh-CN" sz="2000"/>
          </a:p>
        </p:txBody>
      </p:sp>
      <p:pic>
        <p:nvPicPr>
          <p:cNvPr id="3" name="图片 2"/>
          <p:cNvPicPr>
            <a:picLocks noChangeAspect="1"/>
          </p:cNvPicPr>
          <p:nvPr/>
        </p:nvPicPr>
        <p:blipFill>
          <a:blip r:embed="rId1"/>
          <a:stretch>
            <a:fillRect/>
          </a:stretch>
        </p:blipFill>
        <p:spPr>
          <a:xfrm>
            <a:off x="1199515" y="2125345"/>
            <a:ext cx="5850890" cy="389763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506349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3. EXPERIMENTS</a:t>
            </a:r>
            <a:endParaRPr lang="en-US" altLang="zh-CN" sz="2400" b="1">
              <a:sym typeface="+mn-ea"/>
            </a:endParaRPr>
          </a:p>
        </p:txBody>
      </p:sp>
      <p:sp>
        <p:nvSpPr>
          <p:cNvPr id="2" name="文本框 1"/>
          <p:cNvSpPr txBox="1"/>
          <p:nvPr/>
        </p:nvSpPr>
        <p:spPr>
          <a:xfrm>
            <a:off x="407670" y="1196975"/>
            <a:ext cx="4683125" cy="398780"/>
          </a:xfrm>
          <a:prstGeom prst="rect">
            <a:avLst/>
          </a:prstGeom>
          <a:noFill/>
        </p:spPr>
        <p:txBody>
          <a:bodyPr wrap="square" rtlCol="0">
            <a:spAutoFit/>
          </a:bodyPr>
          <a:p>
            <a:r>
              <a:rPr lang="en-US" altLang="zh-CN" sz="2000"/>
              <a:t>A. Experiment Setup and Training Details</a:t>
            </a:r>
            <a:endParaRPr lang="en-US" altLang="zh-CN" sz="2000"/>
          </a:p>
        </p:txBody>
      </p:sp>
      <p:sp>
        <p:nvSpPr>
          <p:cNvPr id="9" name="文本框 8"/>
          <p:cNvSpPr txBox="1"/>
          <p:nvPr/>
        </p:nvSpPr>
        <p:spPr>
          <a:xfrm>
            <a:off x="551815" y="3382645"/>
            <a:ext cx="5121275" cy="1753235"/>
          </a:xfrm>
          <a:prstGeom prst="rect">
            <a:avLst/>
          </a:prstGeom>
          <a:noFill/>
        </p:spPr>
        <p:txBody>
          <a:bodyPr wrap="square" rtlCol="0">
            <a:spAutoFit/>
          </a:bodyPr>
          <a:p>
            <a:pPr>
              <a:lnSpc>
                <a:spcPct val="100000"/>
              </a:lnSpc>
            </a:pPr>
            <a:r>
              <a:rPr lang="en-US" altLang="zh-CN"/>
              <a:t>The GHNN is compared with several existing models as follows.</a:t>
            </a:r>
            <a:endParaRPr lang="en-US" altLang="zh-CN"/>
          </a:p>
          <a:p>
            <a:pPr>
              <a:lnSpc>
                <a:spcPct val="100000"/>
              </a:lnSpc>
            </a:pPr>
            <a:r>
              <a:rPr lang="en-US" altLang="zh-CN"/>
              <a:t>1) The NODE model.</a:t>
            </a:r>
            <a:endParaRPr lang="en-US" altLang="zh-CN"/>
          </a:p>
          <a:p>
            <a:pPr>
              <a:lnSpc>
                <a:spcPct val="100000"/>
              </a:lnSpc>
            </a:pPr>
            <a:r>
              <a:rPr lang="en-US" altLang="zh-CN"/>
              <a:t>2) The HNN model.</a:t>
            </a:r>
            <a:endParaRPr lang="en-US" altLang="zh-CN"/>
          </a:p>
          <a:p>
            <a:pPr>
              <a:lnSpc>
                <a:spcPct val="100000"/>
              </a:lnSpc>
            </a:pPr>
            <a:r>
              <a:rPr lang="en-US" altLang="zh-CN"/>
              <a:t>3) The NSF model2.</a:t>
            </a:r>
            <a:endParaRPr lang="en-US" altLang="zh-CN"/>
          </a:p>
          <a:p>
            <a:pPr>
              <a:lnSpc>
                <a:spcPct val="100000"/>
              </a:lnSpc>
            </a:pPr>
            <a:r>
              <a:rPr lang="en-US" altLang="zh-CN"/>
              <a:t>4) The CHNN model3.</a:t>
            </a:r>
            <a:endParaRPr lang="en-US" altLang="zh-CN"/>
          </a:p>
        </p:txBody>
      </p:sp>
      <p:sp>
        <p:nvSpPr>
          <p:cNvPr id="11" name="文本框 10"/>
          <p:cNvSpPr txBox="1"/>
          <p:nvPr/>
        </p:nvSpPr>
        <p:spPr>
          <a:xfrm>
            <a:off x="6469380" y="1680210"/>
            <a:ext cx="4064000" cy="3969385"/>
          </a:xfrm>
          <a:prstGeom prst="rect">
            <a:avLst/>
          </a:prstGeom>
          <a:noFill/>
        </p:spPr>
        <p:txBody>
          <a:bodyPr wrap="square" rtlCol="0">
            <a:spAutoFit/>
          </a:bodyPr>
          <a:p>
            <a:r>
              <a:rPr lang="en-US" altLang="zh-CN"/>
              <a:t>The following coordinates are considered for simulations.</a:t>
            </a:r>
            <a:endParaRPr lang="en-US" altLang="zh-CN"/>
          </a:p>
          <a:p>
            <a:r>
              <a:rPr lang="en-US" altLang="zh-CN"/>
              <a:t>1) Canonical Coordinate: </a:t>
            </a:r>
            <a:endParaRPr lang="en-US" altLang="zh-CN"/>
          </a:p>
          <a:p>
            <a:endParaRPr lang="en-US" altLang="zh-CN"/>
          </a:p>
          <a:p>
            <a:endParaRPr lang="en-US" altLang="zh-CN"/>
          </a:p>
          <a:p>
            <a:r>
              <a:rPr lang="en-US" altLang="zh-CN"/>
              <a:t>2) Velocity Coordinate: </a:t>
            </a:r>
            <a:endParaRPr lang="en-US" altLang="zh-CN"/>
          </a:p>
          <a:p>
            <a:endParaRPr lang="en-US" altLang="zh-CN"/>
          </a:p>
          <a:p>
            <a:endParaRPr lang="en-US" altLang="zh-CN"/>
          </a:p>
          <a:p>
            <a:r>
              <a:rPr lang="en-US" altLang="zh-CN"/>
              <a:t>3) S1 Space: </a:t>
            </a:r>
            <a:endParaRPr lang="en-US" altLang="zh-CN"/>
          </a:p>
          <a:p>
            <a:endParaRPr lang="en-US" altLang="zh-CN"/>
          </a:p>
          <a:p>
            <a:endParaRPr lang="en-US" altLang="zh-CN"/>
          </a:p>
          <a:p>
            <a:r>
              <a:rPr lang="en-US" altLang="zh-CN"/>
              <a:t>4) Cartesian Coordinate:</a:t>
            </a:r>
            <a:endParaRPr lang="en-US" altLang="zh-CN"/>
          </a:p>
          <a:p>
            <a:endParaRPr lang="en-US" altLang="zh-CN"/>
          </a:p>
          <a:p>
            <a:endParaRPr lang="en-US" altLang="zh-CN"/>
          </a:p>
        </p:txBody>
      </p:sp>
      <p:pic>
        <p:nvPicPr>
          <p:cNvPr id="13" name="图片 12"/>
          <p:cNvPicPr>
            <a:picLocks noChangeAspect="1"/>
          </p:cNvPicPr>
          <p:nvPr/>
        </p:nvPicPr>
        <p:blipFill>
          <a:blip r:embed="rId1"/>
          <a:stretch>
            <a:fillRect/>
          </a:stretch>
        </p:blipFill>
        <p:spPr>
          <a:xfrm>
            <a:off x="7176135" y="2620010"/>
            <a:ext cx="1313815" cy="353695"/>
          </a:xfrm>
          <a:prstGeom prst="rect">
            <a:avLst/>
          </a:prstGeom>
        </p:spPr>
      </p:pic>
      <p:pic>
        <p:nvPicPr>
          <p:cNvPr id="14" name="图片 13"/>
          <p:cNvPicPr>
            <a:picLocks noChangeAspect="1"/>
          </p:cNvPicPr>
          <p:nvPr/>
        </p:nvPicPr>
        <p:blipFill>
          <a:blip r:embed="rId2"/>
          <a:stretch>
            <a:fillRect/>
          </a:stretch>
        </p:blipFill>
        <p:spPr>
          <a:xfrm>
            <a:off x="8904605" y="2620010"/>
            <a:ext cx="2028825" cy="337820"/>
          </a:xfrm>
          <a:prstGeom prst="rect">
            <a:avLst/>
          </a:prstGeom>
        </p:spPr>
      </p:pic>
      <p:pic>
        <p:nvPicPr>
          <p:cNvPr id="16" name="图片 15"/>
          <p:cNvPicPr>
            <a:picLocks noChangeAspect="1"/>
          </p:cNvPicPr>
          <p:nvPr/>
        </p:nvPicPr>
        <p:blipFill>
          <a:blip r:embed="rId3"/>
          <a:stretch>
            <a:fillRect/>
          </a:stretch>
        </p:blipFill>
        <p:spPr>
          <a:xfrm>
            <a:off x="7176135" y="3411855"/>
            <a:ext cx="1437005" cy="337820"/>
          </a:xfrm>
          <a:prstGeom prst="rect">
            <a:avLst/>
          </a:prstGeom>
        </p:spPr>
      </p:pic>
      <p:pic>
        <p:nvPicPr>
          <p:cNvPr id="17" name="图片 16"/>
          <p:cNvPicPr>
            <a:picLocks noChangeAspect="1"/>
          </p:cNvPicPr>
          <p:nvPr/>
        </p:nvPicPr>
        <p:blipFill>
          <a:blip r:embed="rId4"/>
          <a:stretch>
            <a:fillRect/>
          </a:stretch>
        </p:blipFill>
        <p:spPr>
          <a:xfrm>
            <a:off x="7176135" y="4293235"/>
            <a:ext cx="2343785" cy="322580"/>
          </a:xfrm>
          <a:prstGeom prst="rect">
            <a:avLst/>
          </a:prstGeom>
        </p:spPr>
      </p:pic>
      <p:pic>
        <p:nvPicPr>
          <p:cNvPr id="18" name="图片 17"/>
          <p:cNvPicPr>
            <a:picLocks noChangeAspect="1"/>
          </p:cNvPicPr>
          <p:nvPr/>
        </p:nvPicPr>
        <p:blipFill>
          <a:blip r:embed="rId5"/>
          <a:stretch>
            <a:fillRect/>
          </a:stretch>
        </p:blipFill>
        <p:spPr>
          <a:xfrm>
            <a:off x="7667625" y="5159375"/>
            <a:ext cx="1667510" cy="314960"/>
          </a:xfrm>
          <a:prstGeom prst="rect">
            <a:avLst/>
          </a:prstGeom>
        </p:spPr>
      </p:pic>
      <p:pic>
        <p:nvPicPr>
          <p:cNvPr id="19" name="图片 18"/>
          <p:cNvPicPr>
            <a:picLocks noChangeAspect="1"/>
          </p:cNvPicPr>
          <p:nvPr/>
        </p:nvPicPr>
        <p:blipFill>
          <a:blip r:embed="rId6"/>
          <a:stretch>
            <a:fillRect/>
          </a:stretch>
        </p:blipFill>
        <p:spPr>
          <a:xfrm>
            <a:off x="7176770" y="5193665"/>
            <a:ext cx="413385" cy="257175"/>
          </a:xfrm>
          <a:prstGeom prst="rect">
            <a:avLst/>
          </a:prstGeom>
        </p:spPr>
      </p:pic>
      <p:sp>
        <p:nvSpPr>
          <p:cNvPr id="20" name="文本框 19"/>
          <p:cNvSpPr txBox="1"/>
          <p:nvPr/>
        </p:nvSpPr>
        <p:spPr>
          <a:xfrm>
            <a:off x="335915" y="1768475"/>
            <a:ext cx="5755005" cy="1198880"/>
          </a:xfrm>
          <a:prstGeom prst="rect">
            <a:avLst/>
          </a:prstGeom>
          <a:noFill/>
        </p:spPr>
        <p:txBody>
          <a:bodyPr wrap="square" rtlCol="0">
            <a:spAutoFit/>
          </a:bodyPr>
          <a:p>
            <a:r>
              <a:rPr lang="en-US" altLang="zh-CN"/>
              <a:t>      To demonstrate the effectiveness of GHNN, simulations, and experiments on various dynamic systems using different coordinates are conducted. The main evaluation task is long-term trajectory prediction,</a:t>
            </a:r>
            <a:endParaRPr lang="en-US" altLang="zh-CN"/>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506349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3. EXPERIMENTS</a:t>
            </a:r>
            <a:endParaRPr lang="en-US" altLang="zh-CN" sz="2400" b="1">
              <a:sym typeface="+mn-ea"/>
            </a:endParaRPr>
          </a:p>
        </p:txBody>
      </p:sp>
      <p:sp>
        <p:nvSpPr>
          <p:cNvPr id="2" name="文本框 1"/>
          <p:cNvSpPr txBox="1"/>
          <p:nvPr/>
        </p:nvSpPr>
        <p:spPr>
          <a:xfrm>
            <a:off x="407670" y="1196975"/>
            <a:ext cx="4683125" cy="398780"/>
          </a:xfrm>
          <a:prstGeom prst="rect">
            <a:avLst/>
          </a:prstGeom>
          <a:noFill/>
        </p:spPr>
        <p:txBody>
          <a:bodyPr wrap="square" rtlCol="0">
            <a:spAutoFit/>
          </a:bodyPr>
          <a:p>
            <a:r>
              <a:rPr lang="en-US" altLang="zh-CN" sz="2000"/>
              <a:t>B. Simple Pendulum System</a:t>
            </a:r>
            <a:endParaRPr lang="en-US" altLang="zh-CN" sz="2000"/>
          </a:p>
        </p:txBody>
      </p:sp>
      <p:pic>
        <p:nvPicPr>
          <p:cNvPr id="3" name="图片 2"/>
          <p:cNvPicPr>
            <a:picLocks noChangeAspect="1"/>
          </p:cNvPicPr>
          <p:nvPr/>
        </p:nvPicPr>
        <p:blipFill>
          <a:blip r:embed="rId1"/>
          <a:stretch>
            <a:fillRect/>
          </a:stretch>
        </p:blipFill>
        <p:spPr>
          <a:xfrm>
            <a:off x="551815" y="2277110"/>
            <a:ext cx="4587240" cy="3104515"/>
          </a:xfrm>
          <a:prstGeom prst="rect">
            <a:avLst/>
          </a:prstGeom>
        </p:spPr>
      </p:pic>
      <p:pic>
        <p:nvPicPr>
          <p:cNvPr id="7" name="图片 6"/>
          <p:cNvPicPr>
            <a:picLocks noChangeAspect="1"/>
          </p:cNvPicPr>
          <p:nvPr/>
        </p:nvPicPr>
        <p:blipFill>
          <a:blip r:embed="rId2"/>
          <a:stretch>
            <a:fillRect/>
          </a:stretch>
        </p:blipFill>
        <p:spPr>
          <a:xfrm>
            <a:off x="6023610" y="765175"/>
            <a:ext cx="3947795" cy="565848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506349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3. EXPERIMENTS</a:t>
            </a:r>
            <a:endParaRPr lang="en-US" altLang="zh-CN" sz="2400" b="1">
              <a:sym typeface="+mn-ea"/>
            </a:endParaRPr>
          </a:p>
        </p:txBody>
      </p:sp>
      <p:sp>
        <p:nvSpPr>
          <p:cNvPr id="2" name="文本框 1"/>
          <p:cNvSpPr txBox="1"/>
          <p:nvPr/>
        </p:nvSpPr>
        <p:spPr>
          <a:xfrm>
            <a:off x="407670" y="1196975"/>
            <a:ext cx="4683125" cy="398780"/>
          </a:xfrm>
          <a:prstGeom prst="rect">
            <a:avLst/>
          </a:prstGeom>
          <a:noFill/>
        </p:spPr>
        <p:txBody>
          <a:bodyPr wrap="square" rtlCol="0">
            <a:spAutoFit/>
          </a:bodyPr>
          <a:p>
            <a:r>
              <a:rPr lang="en-US" altLang="zh-CN" sz="2000"/>
              <a:t>B. Simple Pendulum System</a:t>
            </a:r>
            <a:endParaRPr lang="en-US" altLang="zh-CN" sz="2000"/>
          </a:p>
        </p:txBody>
      </p:sp>
      <p:pic>
        <p:nvPicPr>
          <p:cNvPr id="8" name="图片 7"/>
          <p:cNvPicPr>
            <a:picLocks noChangeAspect="1"/>
          </p:cNvPicPr>
          <p:nvPr/>
        </p:nvPicPr>
        <p:blipFill>
          <a:blip r:embed="rId1"/>
          <a:stretch>
            <a:fillRect/>
          </a:stretch>
        </p:blipFill>
        <p:spPr>
          <a:xfrm>
            <a:off x="407670" y="1845310"/>
            <a:ext cx="6354445" cy="3792855"/>
          </a:xfrm>
          <a:prstGeom prst="rect">
            <a:avLst/>
          </a:prstGeom>
        </p:spPr>
      </p:pic>
      <p:sp>
        <p:nvSpPr>
          <p:cNvPr id="9" name="文本框 8"/>
          <p:cNvSpPr txBox="1"/>
          <p:nvPr/>
        </p:nvSpPr>
        <p:spPr>
          <a:xfrm>
            <a:off x="7077075" y="1196975"/>
            <a:ext cx="4683125" cy="398780"/>
          </a:xfrm>
          <a:prstGeom prst="rect">
            <a:avLst/>
          </a:prstGeom>
          <a:noFill/>
        </p:spPr>
        <p:txBody>
          <a:bodyPr wrap="square" rtlCol="0">
            <a:spAutoFit/>
          </a:bodyPr>
          <a:p>
            <a:r>
              <a:rPr lang="en-US" altLang="zh-CN" sz="2000"/>
              <a:t>C. Double Pendulum System</a:t>
            </a:r>
            <a:endParaRPr lang="en-US" altLang="zh-CN" sz="2000"/>
          </a:p>
        </p:txBody>
      </p:sp>
      <p:pic>
        <p:nvPicPr>
          <p:cNvPr id="10" name="图片 9"/>
          <p:cNvPicPr>
            <a:picLocks noChangeAspect="1"/>
          </p:cNvPicPr>
          <p:nvPr/>
        </p:nvPicPr>
        <p:blipFill>
          <a:blip r:embed="rId2"/>
          <a:srcRect b="22034"/>
          <a:stretch>
            <a:fillRect/>
          </a:stretch>
        </p:blipFill>
        <p:spPr>
          <a:xfrm>
            <a:off x="6887845" y="1701165"/>
            <a:ext cx="4872355" cy="397319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endParaRPr lang="en-US" altLang="zh-CN" sz="2700" dirty="0">
                  <a:solidFill>
                    <a:srgbClr val="044875"/>
                  </a:solidFill>
                  <a:latin typeface="Times New Roman" panose="02020603050405020304" pitchFamily="18" charset="0"/>
                  <a:ea typeface="等线" panose="02010600030101010101" charset="-122"/>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506349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3. EXPERIMENTS</a:t>
            </a:r>
            <a:endParaRPr lang="en-US" altLang="zh-CN" sz="2400" b="1">
              <a:sym typeface="+mn-ea"/>
            </a:endParaRPr>
          </a:p>
        </p:txBody>
      </p:sp>
      <p:sp>
        <p:nvSpPr>
          <p:cNvPr id="10" name="文本框 9"/>
          <p:cNvSpPr txBox="1"/>
          <p:nvPr/>
        </p:nvSpPr>
        <p:spPr>
          <a:xfrm>
            <a:off x="911860" y="1189990"/>
            <a:ext cx="4064000" cy="398780"/>
          </a:xfrm>
          <a:prstGeom prst="rect">
            <a:avLst/>
          </a:prstGeom>
          <a:noFill/>
        </p:spPr>
        <p:txBody>
          <a:bodyPr wrap="square" rtlCol="0">
            <a:spAutoFit/>
          </a:bodyPr>
          <a:p>
            <a:r>
              <a:rPr lang="en-US" altLang="zh-CN" sz="2000"/>
              <a:t>D. Coupled Pendulum System</a:t>
            </a:r>
            <a:endParaRPr lang="en-US" altLang="zh-CN" sz="2000"/>
          </a:p>
        </p:txBody>
      </p:sp>
      <p:pic>
        <p:nvPicPr>
          <p:cNvPr id="11" name="图片 10"/>
          <p:cNvPicPr>
            <a:picLocks noChangeAspect="1"/>
          </p:cNvPicPr>
          <p:nvPr/>
        </p:nvPicPr>
        <p:blipFill>
          <a:blip r:embed="rId1"/>
          <a:stretch>
            <a:fillRect/>
          </a:stretch>
        </p:blipFill>
        <p:spPr>
          <a:xfrm>
            <a:off x="6123940" y="836930"/>
            <a:ext cx="3951605" cy="3024505"/>
          </a:xfrm>
          <a:prstGeom prst="rect">
            <a:avLst/>
          </a:prstGeom>
        </p:spPr>
      </p:pic>
      <p:pic>
        <p:nvPicPr>
          <p:cNvPr id="13" name="图片 12"/>
          <p:cNvPicPr>
            <a:picLocks noChangeAspect="1"/>
          </p:cNvPicPr>
          <p:nvPr/>
        </p:nvPicPr>
        <p:blipFill>
          <a:blip r:embed="rId2"/>
          <a:stretch>
            <a:fillRect/>
          </a:stretch>
        </p:blipFill>
        <p:spPr>
          <a:xfrm>
            <a:off x="1416050" y="1645285"/>
            <a:ext cx="4584065" cy="2169795"/>
          </a:xfrm>
          <a:prstGeom prst="rect">
            <a:avLst/>
          </a:prstGeom>
        </p:spPr>
      </p:pic>
      <p:pic>
        <p:nvPicPr>
          <p:cNvPr id="14" name="图片 13"/>
          <p:cNvPicPr>
            <a:picLocks noChangeAspect="1"/>
          </p:cNvPicPr>
          <p:nvPr/>
        </p:nvPicPr>
        <p:blipFill>
          <a:blip r:embed="rId3"/>
          <a:srcRect t="3882"/>
          <a:stretch>
            <a:fillRect/>
          </a:stretch>
        </p:blipFill>
        <p:spPr>
          <a:xfrm>
            <a:off x="1343660" y="3870960"/>
            <a:ext cx="8890635" cy="268859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506349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3. EXPERIMENTS</a:t>
            </a:r>
            <a:endParaRPr lang="en-US" altLang="zh-CN" sz="2400" b="1">
              <a:sym typeface="+mn-ea"/>
            </a:endParaRPr>
          </a:p>
        </p:txBody>
      </p:sp>
      <p:sp>
        <p:nvSpPr>
          <p:cNvPr id="10" name="文本框 9"/>
          <p:cNvSpPr txBox="1"/>
          <p:nvPr/>
        </p:nvSpPr>
        <p:spPr>
          <a:xfrm>
            <a:off x="911860" y="1189990"/>
            <a:ext cx="4064000" cy="398780"/>
          </a:xfrm>
          <a:prstGeom prst="rect">
            <a:avLst/>
          </a:prstGeom>
          <a:noFill/>
        </p:spPr>
        <p:txBody>
          <a:bodyPr wrap="square" rtlCol="0">
            <a:spAutoFit/>
          </a:bodyPr>
          <a:p>
            <a:r>
              <a:rPr lang="en-US" altLang="zh-CN" sz="2000" i="1">
                <a:solidFill>
                  <a:srgbClr val="000000"/>
                </a:solidFill>
                <a:latin typeface="Times New Roman" panose="02020603050405020304" pitchFamily="18" charset="0"/>
                <a:ea typeface="NimbusRomNo9L-ReguItal"/>
                <a:cs typeface="Times New Roman" panose="02020603050405020304" pitchFamily="18" charset="0"/>
                <a:sym typeface="+mn-ea"/>
              </a:rPr>
              <a:t>E. Real 3-D Crane</a:t>
            </a:r>
            <a:endParaRPr lang="en-US" altLang="zh-CN" sz="20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rcRect b="13904"/>
          <a:stretch>
            <a:fillRect/>
          </a:stretch>
        </p:blipFill>
        <p:spPr>
          <a:xfrm>
            <a:off x="1056005" y="1917065"/>
            <a:ext cx="3858260" cy="2087880"/>
          </a:xfrm>
          <a:prstGeom prst="rect">
            <a:avLst/>
          </a:prstGeom>
        </p:spPr>
      </p:pic>
      <p:pic>
        <p:nvPicPr>
          <p:cNvPr id="3" name="图片 2"/>
          <p:cNvPicPr>
            <a:picLocks noChangeAspect="1"/>
          </p:cNvPicPr>
          <p:nvPr/>
        </p:nvPicPr>
        <p:blipFill>
          <a:blip r:embed="rId2"/>
          <a:srcRect b="11754"/>
          <a:stretch>
            <a:fillRect/>
          </a:stretch>
        </p:blipFill>
        <p:spPr>
          <a:xfrm>
            <a:off x="1199515" y="4077335"/>
            <a:ext cx="3541395" cy="2433955"/>
          </a:xfrm>
          <a:prstGeom prst="rect">
            <a:avLst/>
          </a:prstGeom>
        </p:spPr>
      </p:pic>
      <p:pic>
        <p:nvPicPr>
          <p:cNvPr id="7" name="图片 6"/>
          <p:cNvPicPr>
            <a:picLocks noChangeAspect="1"/>
          </p:cNvPicPr>
          <p:nvPr/>
        </p:nvPicPr>
        <p:blipFill>
          <a:blip r:embed="rId3"/>
          <a:stretch>
            <a:fillRect/>
          </a:stretch>
        </p:blipFill>
        <p:spPr>
          <a:xfrm>
            <a:off x="984250" y="1557020"/>
            <a:ext cx="4615180" cy="353060"/>
          </a:xfrm>
          <a:prstGeom prst="rect">
            <a:avLst/>
          </a:prstGeom>
        </p:spPr>
      </p:pic>
      <p:pic>
        <p:nvPicPr>
          <p:cNvPr id="8" name="图片 7"/>
          <p:cNvPicPr>
            <a:picLocks noChangeAspect="1"/>
          </p:cNvPicPr>
          <p:nvPr/>
        </p:nvPicPr>
        <p:blipFill>
          <a:blip r:embed="rId4"/>
          <a:stretch>
            <a:fillRect/>
          </a:stretch>
        </p:blipFill>
        <p:spPr>
          <a:xfrm>
            <a:off x="5807710" y="1485265"/>
            <a:ext cx="4845050" cy="465836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8913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b="1">
                <a:sym typeface="+mn-ea"/>
              </a:rPr>
              <a:t>4. ANALYZE OF RANDOM RESAMPLE METHOD</a:t>
            </a:r>
            <a:endParaRPr lang="en-US" altLang="zh-CN" sz="2400" b="1">
              <a:sym typeface="+mn-ea"/>
            </a:endParaRPr>
          </a:p>
        </p:txBody>
      </p:sp>
      <p:pic>
        <p:nvPicPr>
          <p:cNvPr id="9" name="图片 8"/>
          <p:cNvPicPr>
            <a:picLocks noChangeAspect="1"/>
          </p:cNvPicPr>
          <p:nvPr/>
        </p:nvPicPr>
        <p:blipFill>
          <a:blip r:embed="rId1"/>
          <a:stretch>
            <a:fillRect/>
          </a:stretch>
        </p:blipFill>
        <p:spPr>
          <a:xfrm>
            <a:off x="1343660" y="4711700"/>
            <a:ext cx="4483100" cy="1769110"/>
          </a:xfrm>
          <a:prstGeom prst="rect">
            <a:avLst/>
          </a:prstGeom>
        </p:spPr>
      </p:pic>
      <p:pic>
        <p:nvPicPr>
          <p:cNvPr id="14" name="图片 13"/>
          <p:cNvPicPr>
            <a:picLocks noChangeAspect="1"/>
          </p:cNvPicPr>
          <p:nvPr/>
        </p:nvPicPr>
        <p:blipFill>
          <a:blip r:embed="rId2"/>
          <a:stretch>
            <a:fillRect/>
          </a:stretch>
        </p:blipFill>
        <p:spPr>
          <a:xfrm>
            <a:off x="5951855" y="3985895"/>
            <a:ext cx="4067810" cy="2476500"/>
          </a:xfrm>
          <a:prstGeom prst="rect">
            <a:avLst/>
          </a:prstGeom>
        </p:spPr>
      </p:pic>
      <p:pic>
        <p:nvPicPr>
          <p:cNvPr id="16" name="图片 15"/>
          <p:cNvPicPr>
            <a:picLocks noChangeAspect="1"/>
          </p:cNvPicPr>
          <p:nvPr/>
        </p:nvPicPr>
        <p:blipFill>
          <a:blip r:embed="rId3"/>
          <a:stretch>
            <a:fillRect/>
          </a:stretch>
        </p:blipFill>
        <p:spPr>
          <a:xfrm>
            <a:off x="1343660" y="1268730"/>
            <a:ext cx="4006215" cy="2017395"/>
          </a:xfrm>
          <a:prstGeom prst="rect">
            <a:avLst/>
          </a:prstGeom>
        </p:spPr>
      </p:pic>
      <p:pic>
        <p:nvPicPr>
          <p:cNvPr id="17" name="图片 16"/>
          <p:cNvPicPr>
            <a:picLocks noChangeAspect="1"/>
          </p:cNvPicPr>
          <p:nvPr/>
        </p:nvPicPr>
        <p:blipFill>
          <a:blip r:embed="rId4"/>
          <a:stretch>
            <a:fillRect/>
          </a:stretch>
        </p:blipFill>
        <p:spPr>
          <a:xfrm>
            <a:off x="1559560" y="3241675"/>
            <a:ext cx="3703320" cy="805815"/>
          </a:xfrm>
          <a:prstGeom prst="rect">
            <a:avLst/>
          </a:prstGeom>
        </p:spPr>
      </p:pic>
      <p:pic>
        <p:nvPicPr>
          <p:cNvPr id="18" name="图片 17"/>
          <p:cNvPicPr>
            <a:picLocks noChangeAspect="1"/>
          </p:cNvPicPr>
          <p:nvPr/>
        </p:nvPicPr>
        <p:blipFill>
          <a:blip r:embed="rId5"/>
          <a:stretch>
            <a:fillRect/>
          </a:stretch>
        </p:blipFill>
        <p:spPr>
          <a:xfrm>
            <a:off x="1343660" y="3932555"/>
            <a:ext cx="3847465" cy="859155"/>
          </a:xfrm>
          <a:prstGeom prst="rect">
            <a:avLst/>
          </a:prstGeom>
        </p:spPr>
      </p:pic>
      <p:pic>
        <p:nvPicPr>
          <p:cNvPr id="19" name="图片 18"/>
          <p:cNvPicPr>
            <a:picLocks noChangeAspect="1"/>
          </p:cNvPicPr>
          <p:nvPr/>
        </p:nvPicPr>
        <p:blipFill>
          <a:blip r:embed="rId6"/>
          <a:stretch>
            <a:fillRect/>
          </a:stretch>
        </p:blipFill>
        <p:spPr>
          <a:xfrm>
            <a:off x="5982970" y="2067560"/>
            <a:ext cx="3592195" cy="759460"/>
          </a:xfrm>
          <a:prstGeom prst="rect">
            <a:avLst/>
          </a:prstGeom>
        </p:spPr>
      </p:pic>
      <p:pic>
        <p:nvPicPr>
          <p:cNvPr id="20" name="图片 19"/>
          <p:cNvPicPr>
            <a:picLocks noChangeAspect="1"/>
          </p:cNvPicPr>
          <p:nvPr/>
        </p:nvPicPr>
        <p:blipFill>
          <a:blip r:embed="rId7"/>
          <a:stretch>
            <a:fillRect/>
          </a:stretch>
        </p:blipFill>
        <p:spPr>
          <a:xfrm>
            <a:off x="5982970" y="1268730"/>
            <a:ext cx="3564890" cy="798830"/>
          </a:xfrm>
          <a:prstGeom prst="rect">
            <a:avLst/>
          </a:prstGeom>
        </p:spPr>
      </p:pic>
      <p:pic>
        <p:nvPicPr>
          <p:cNvPr id="21" name="图片 20"/>
          <p:cNvPicPr>
            <a:picLocks noChangeAspect="1"/>
          </p:cNvPicPr>
          <p:nvPr/>
        </p:nvPicPr>
        <p:blipFill>
          <a:blip r:embed="rId8"/>
          <a:stretch>
            <a:fillRect/>
          </a:stretch>
        </p:blipFill>
        <p:spPr>
          <a:xfrm>
            <a:off x="5982970" y="2853055"/>
            <a:ext cx="3583305" cy="103568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149860" y="1052830"/>
            <a:ext cx="11656060" cy="2861310"/>
          </a:xfrm>
          <a:prstGeom prst="rect">
            <a:avLst/>
          </a:prstGeom>
          <a:noFill/>
        </p:spPr>
        <p:txBody>
          <a:bodyPr wrap="square" rtlCol="0">
            <a:spAutoFit/>
          </a:bodyPr>
          <a:p>
            <a:pPr marL="342900" indent="-342900" algn="just" fontAlgn="auto">
              <a:lnSpc>
                <a:spcPct val="15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This article proposes a versatile and generalized Hamiltonian framework integrated with neural networks to form the GHNN model. GHNN is designed to capture dynamics in arbitrary coordinate systems and automatically handle complex constraints. The proposed method demonstrates accurate predictions across various coordinate representations and exhibits strong robustness in practical applications.</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362260"/>
            <a:ext cx="12282805" cy="2782385"/>
            <a:chOff x="1533485" y="1947762"/>
            <a:chExt cx="9179883" cy="2213844"/>
          </a:xfrm>
        </p:grpSpPr>
        <p:sp>
          <p:nvSpPr>
            <p:cNvPr id="8" name="矩形 7"/>
            <p:cNvSpPr/>
            <p:nvPr/>
          </p:nvSpPr>
          <p:spPr>
            <a:xfrm>
              <a:off x="1533485" y="1960061"/>
              <a:ext cx="9123407" cy="220154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89011" y="1947762"/>
              <a:ext cx="9124357" cy="1615274"/>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Distance-Informed Neural Eikonal Solver for</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Reactive Dynamic User-Equilibrium of Macroscopic</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Continuum Traffic Flow Model</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3</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720" y="3789328"/>
            <a:ext cx="11453849" cy="368300"/>
          </a:xfrm>
          <a:prstGeom prst="rect">
            <a:avLst/>
          </a:prstGeom>
          <a:noFill/>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Yun Ye , Member, IEEE, Haoyang Liang , Member, IEEE, Jian Sun , Member, IEEE, and Xiqun Chen</a:t>
            </a:r>
            <a:endParaRPr lang="en-US" altLang="zh-CN" dirty="0">
              <a:solidFill>
                <a:schemeClr val="bg1"/>
              </a:solidFill>
              <a:latin typeface="Arial" panose="020B0604020202020204" pitchFamily="34" charset="0"/>
              <a:cs typeface="Arial" panose="020B0604020202020204" pitchFamily="34" charset="0"/>
            </a:endParaRPr>
          </a:p>
        </p:txBody>
      </p:sp>
      <p:sp>
        <p:nvSpPr>
          <p:cNvPr id="13" name="文本框 12"/>
          <p:cNvSpPr txBox="1"/>
          <p:nvPr/>
        </p:nvSpPr>
        <p:spPr>
          <a:xfrm>
            <a:off x="351876" y="4596014"/>
            <a:ext cx="9776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 </a:t>
            </a:r>
            <a:r>
              <a:rPr lang="en-US" altLang="zh-CN" dirty="0">
                <a:latin typeface="Arial" panose="020B0604020202020204" pitchFamily="34" charset="0"/>
                <a:cs typeface="Arial" panose="020B0604020202020204" pitchFamily="34" charset="0"/>
              </a:rPr>
              <a:t>IEEE TRANSACTIONS ON INTELLIGENT TRANSPORTATION SYSTEMS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43865" y="909320"/>
            <a:ext cx="11158220" cy="2318385"/>
          </a:xfrm>
          <a:prstGeom prst="rect">
            <a:avLst/>
          </a:prstGeom>
          <a:noFill/>
        </p:spPr>
        <p:txBody>
          <a:bodyPr wrap="square" rtlCol="0">
            <a:noAutofit/>
          </a:bodyPr>
          <a:p>
            <a:pPr indent="0" algn="just" fontAlgn="auto">
              <a:lnSpc>
                <a:spcPct val="150000"/>
              </a:lnSpc>
              <a:buFont typeface="Wingdings" panose="05000000000000000000" charset="0"/>
              <a:buNone/>
            </a:pPr>
            <a:r>
              <a:rPr lang="en-US" altLang="zh-CN" sz="2400">
                <a:latin typeface="Times New Roman" panose="02020603050405020304" pitchFamily="18" charset="0"/>
                <a:cs typeface="Times New Roman" panose="02020603050405020304" pitchFamily="18" charset="0"/>
              </a:rPr>
              <a:t>Existing  FMM and FSM h in solving RDUE problems encounter challenges in meeting the precision and efficiency requirements when addressing complex scenarios.</a:t>
            </a:r>
            <a:endParaRPr lang="en-US" altLang="zh-CN" sz="2400">
              <a:latin typeface="Times New Roman" panose="02020603050405020304" pitchFamily="18" charset="0"/>
              <a:cs typeface="Times New Roman" panose="02020603050405020304" pitchFamily="18" charset="0"/>
            </a:endParaRPr>
          </a:p>
          <a:p>
            <a:pPr indent="0" algn="just" fontAlgn="auto">
              <a:lnSpc>
                <a:spcPct val="150000"/>
              </a:lnSpc>
              <a:buFont typeface="Wingdings" panose="05000000000000000000" charset="0"/>
              <a:buNone/>
            </a:pPr>
            <a:r>
              <a:rPr lang="en-US" altLang="zh-CN" sz="2400">
                <a:latin typeface="Times New Roman" panose="02020603050405020304" pitchFamily="18" charset="0"/>
                <a:cs typeface="Times New Roman" panose="02020603050405020304" pitchFamily="18" charset="0"/>
              </a:rPr>
              <a:t>(1) The precision of the solution obtained via the methods hinges on the maximum cell size post-discretization within the computational domain. This requirement precipitates a substantial surge in the computational cost. </a:t>
            </a:r>
            <a:endParaRPr lang="en-US" altLang="zh-CN" sz="2400">
              <a:latin typeface="Times New Roman" panose="02020603050405020304" pitchFamily="18" charset="0"/>
              <a:cs typeface="Times New Roman" panose="02020603050405020304" pitchFamily="18" charset="0"/>
            </a:endParaRPr>
          </a:p>
          <a:p>
            <a:pPr indent="0" algn="just" fontAlgn="auto">
              <a:lnSpc>
                <a:spcPct val="150000"/>
              </a:lnSpc>
              <a:buFont typeface="Wingdings" panose="05000000000000000000" charset="0"/>
              <a:buNone/>
            </a:pPr>
            <a:r>
              <a:rPr lang="en-US" altLang="zh-CN" sz="2400">
                <a:latin typeface="Times New Roman" panose="02020603050405020304" pitchFamily="18" charset="0"/>
                <a:cs typeface="Times New Roman" panose="02020603050405020304" pitchFamily="18" charset="0"/>
              </a:rPr>
              <a:t>(2) Employing high-order finite difference schemes introduces additional complexities. The extrapolation of the ghost-points in the widestencil will also dampen the accuracy of solutions and even hinder convergence.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endParaRPr lang="en-US" altLang="zh-CN" sz="2700" dirty="0">
                  <a:solidFill>
                    <a:srgbClr val="044875"/>
                  </a:solidFill>
                  <a:latin typeface="Times New Roman" panose="02020603050405020304" pitchFamily="18" charset="0"/>
                  <a:ea typeface="等线" panose="02010600030101010101" charset="-122"/>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33045" y="890270"/>
            <a:ext cx="11626850" cy="4523105"/>
          </a:xfrm>
          <a:prstGeom prst="rect">
            <a:avLst/>
          </a:prstGeom>
          <a:noFill/>
        </p:spPr>
        <p:txBody>
          <a:bodyPr wrap="square" rtlCol="0" anchor="t">
            <a:spAutoFit/>
          </a:bodyPr>
          <a:p>
            <a:pPr marL="342900" indent="-342900" fontAlgn="auto">
              <a:lnSpc>
                <a:spcPct val="15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(1) </a:t>
            </a:r>
            <a:r>
              <a:rPr lang="en-US" altLang="zh-CN" sz="2400">
                <a:solidFill>
                  <a:schemeClr val="tx1"/>
                </a:solidFill>
                <a:latin typeface="Times New Roman" panose="02020603050405020304" pitchFamily="18" charset="0"/>
                <a:cs typeface="Times New Roman" panose="02020603050405020304" pitchFamily="18" charset="0"/>
              </a:rPr>
              <a:t>This research leverage PINNs for solving PDEs in 2D macroscopic traffic flow analyses, thereby providing a viable framework for solving traffic models with PDEs.</a:t>
            </a:r>
            <a:endParaRPr lang="en-US" altLang="zh-CN" sz="240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a:solidFill>
                  <a:schemeClr val="tx1"/>
                </a:solidFill>
                <a:latin typeface="Times New Roman" panose="02020603050405020304" pitchFamily="18" charset="0"/>
                <a:cs typeface="Times New Roman" panose="02020603050405020304" pitchFamily="18" charset="0"/>
              </a:rPr>
              <a:t>(2) The proposed NES-DI method utilizes the factorization form of the distance function equation, and separates the distance information component from the neural network fitting component, thereby well integrating numerical methods and PINNs. </a:t>
            </a:r>
            <a:endParaRPr lang="en-US" altLang="zh-CN" sz="240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a:solidFill>
                  <a:schemeClr val="tx1"/>
                </a:solidFill>
                <a:latin typeface="Times New Roman" panose="02020603050405020304" pitchFamily="18" charset="0"/>
                <a:cs typeface="Times New Roman" panose="02020603050405020304" pitchFamily="18" charset="0"/>
              </a:rPr>
              <a:t>(3) A transfer learning technique is proposed to solve the RDUE problem at the dynamic level, which enables the information of the previous time step to be utilized in the current time step to improve efficiency while maintaining accuracy</a:t>
            </a:r>
            <a:endParaRPr lang="en-US" altLang="zh-CN" sz="24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0" y="837565"/>
            <a:ext cx="10821035" cy="460375"/>
          </a:xfrm>
          <a:prstGeom prst="rect">
            <a:avLst/>
          </a:prstGeom>
          <a:noFill/>
        </p:spPr>
        <p:txBody>
          <a:bodyPr wrap="square" rtlCol="0">
            <a:spAutoFit/>
          </a:bodyPr>
          <a:p>
            <a:pPr marL="342900" indent="-342900">
              <a:buFont typeface="Wingdings" panose="05000000000000000000" charset="0"/>
              <a:buChar char="Ø"/>
            </a:pPr>
            <a:r>
              <a:rPr lang="en-US" altLang="zh-CN" sz="2400"/>
              <a:t>A. Static Eikonal Equation</a:t>
            </a:r>
            <a:endParaRPr lang="en-US" altLang="zh-CN" sz="2400"/>
          </a:p>
        </p:txBody>
      </p:sp>
      <p:pic>
        <p:nvPicPr>
          <p:cNvPr id="2" name="图片 1"/>
          <p:cNvPicPr>
            <a:picLocks noChangeAspect="1"/>
          </p:cNvPicPr>
          <p:nvPr/>
        </p:nvPicPr>
        <p:blipFill>
          <a:blip r:embed="rId1"/>
          <a:stretch>
            <a:fillRect/>
          </a:stretch>
        </p:blipFill>
        <p:spPr>
          <a:xfrm>
            <a:off x="623570" y="1557020"/>
            <a:ext cx="4787900" cy="1511300"/>
          </a:xfrm>
          <a:prstGeom prst="rect">
            <a:avLst/>
          </a:prstGeom>
        </p:spPr>
      </p:pic>
      <p:pic>
        <p:nvPicPr>
          <p:cNvPr id="7" name="图片 6"/>
          <p:cNvPicPr>
            <a:picLocks noChangeAspect="1"/>
          </p:cNvPicPr>
          <p:nvPr/>
        </p:nvPicPr>
        <p:blipFill>
          <a:blip r:embed="rId2"/>
          <a:stretch>
            <a:fillRect/>
          </a:stretch>
        </p:blipFill>
        <p:spPr>
          <a:xfrm>
            <a:off x="695960" y="3068955"/>
            <a:ext cx="4762500" cy="2872105"/>
          </a:xfrm>
          <a:prstGeom prst="rect">
            <a:avLst/>
          </a:prstGeom>
        </p:spPr>
      </p:pic>
      <p:sp>
        <p:nvSpPr>
          <p:cNvPr id="8" name="文本框 7"/>
          <p:cNvSpPr txBox="1"/>
          <p:nvPr/>
        </p:nvSpPr>
        <p:spPr>
          <a:xfrm>
            <a:off x="5880100" y="840423"/>
            <a:ext cx="5080000" cy="398780"/>
          </a:xfrm>
          <a:prstGeom prst="rect">
            <a:avLst/>
          </a:prstGeom>
        </p:spPr>
        <p:txBody>
          <a:bodyPr>
            <a:spAutoFit/>
          </a:bodyPr>
          <a:p>
            <a:r>
              <a:rPr lang="en-US" altLang="zh-CN" sz="2000">
                <a:solidFill>
                  <a:srgbClr val="000000"/>
                </a:solidFill>
                <a:latin typeface="Times New Roman" panose="02020603050405020304" pitchFamily="18" charset="0"/>
                <a:ea typeface="NimbusRomNo9L-ReguItal"/>
                <a:cs typeface="Times New Roman" panose="02020603050405020304" pitchFamily="18" charset="0"/>
              </a:rPr>
              <a:t>B. Reactive Dynamic User-Equilibrium Model</a:t>
            </a:r>
            <a:endParaRPr lang="en-US" altLang="zh-CN" sz="2000">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6023610" y="1476375"/>
            <a:ext cx="4718050" cy="3041650"/>
          </a:xfrm>
          <a:prstGeom prst="rect">
            <a:avLst/>
          </a:prstGeom>
        </p:spPr>
      </p:pic>
      <p:pic>
        <p:nvPicPr>
          <p:cNvPr id="10" name="图片 9"/>
          <p:cNvPicPr>
            <a:picLocks noChangeAspect="1"/>
          </p:cNvPicPr>
          <p:nvPr/>
        </p:nvPicPr>
        <p:blipFill>
          <a:blip r:embed="rId4"/>
          <a:stretch>
            <a:fillRect/>
          </a:stretch>
        </p:blipFill>
        <p:spPr>
          <a:xfrm>
            <a:off x="7334250" y="4580890"/>
            <a:ext cx="3486785" cy="540385"/>
          </a:xfrm>
          <a:prstGeom prst="rect">
            <a:avLst/>
          </a:prstGeom>
        </p:spPr>
      </p:pic>
      <p:pic>
        <p:nvPicPr>
          <p:cNvPr id="11" name="图片 10"/>
          <p:cNvPicPr>
            <a:picLocks noChangeAspect="1"/>
          </p:cNvPicPr>
          <p:nvPr/>
        </p:nvPicPr>
        <p:blipFill>
          <a:blip r:embed="rId5"/>
          <a:stretch>
            <a:fillRect/>
          </a:stretch>
        </p:blipFill>
        <p:spPr>
          <a:xfrm>
            <a:off x="6023610" y="5013325"/>
            <a:ext cx="4820920" cy="109855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191770" y="836930"/>
            <a:ext cx="6663690" cy="460375"/>
          </a:xfrm>
          <a:prstGeom prst="rect">
            <a:avLst/>
          </a:prstGeom>
        </p:spPr>
        <p:txBody>
          <a:bodyPr wrap="square">
            <a:spAutoFit/>
          </a:bodyPr>
          <a:p>
            <a:r>
              <a:rPr lang="en-US" altLang="zh-CN" sz="2400">
                <a:solidFill>
                  <a:srgbClr val="000000"/>
                </a:solidFill>
                <a:latin typeface="Times New Roman" panose="02020603050405020304" pitchFamily="18" charset="0"/>
                <a:ea typeface="NimbusRomNo9L-Regu"/>
                <a:cs typeface="Times New Roman" panose="02020603050405020304" pitchFamily="18" charset="0"/>
              </a:rPr>
              <a:t>2. PHYSICS</a:t>
            </a:r>
            <a:r>
              <a:rPr lang="en-US" altLang="zh-CN" sz="2400">
                <a:solidFill>
                  <a:srgbClr val="000000"/>
                </a:solidFill>
                <a:latin typeface="Times New Roman" panose="02020603050405020304" pitchFamily="18" charset="0"/>
                <a:ea typeface="NimbusRomNo9L-Regu"/>
                <a:cs typeface="Times New Roman" panose="02020603050405020304" pitchFamily="18" charset="0"/>
              </a:rPr>
              <a:t>-INFORMED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NEURAL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NETWORKS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sp>
        <p:nvSpPr>
          <p:cNvPr id="6" name="文本框 5"/>
          <p:cNvSpPr txBox="1"/>
          <p:nvPr/>
        </p:nvSpPr>
        <p:spPr>
          <a:xfrm>
            <a:off x="34925" y="1273810"/>
            <a:ext cx="12338685" cy="2025015"/>
          </a:xfrm>
          <a:prstGeom prst="rect">
            <a:avLst/>
          </a:prstGeom>
        </p:spPr>
        <p:txBody>
          <a:bodyPr wrap="square">
            <a:noAutofit/>
          </a:bodyPr>
          <a:p>
            <a:r>
              <a:rPr lang="en-US" altLang="zh-CN" i="1">
                <a:solidFill>
                  <a:srgbClr val="000000"/>
                </a:solidFill>
                <a:latin typeface="Times New Roman" panose="02020603050405020304" pitchFamily="18" charset="0"/>
                <a:ea typeface="NimbusRomNo9L-ReguItal"/>
                <a:cs typeface="Times New Roman" panose="02020603050405020304" pitchFamily="18" charset="0"/>
              </a:rPr>
              <a:t>Step 1. </a:t>
            </a:r>
            <a:r>
              <a:rPr lang="en-US" altLang="zh-CN">
                <a:solidFill>
                  <a:srgbClr val="000000"/>
                </a:solidFill>
                <a:latin typeface="Times New Roman" panose="02020603050405020304" pitchFamily="18" charset="0"/>
                <a:ea typeface="NimbusRomNo9L-Regu"/>
                <a:cs typeface="Times New Roman" panose="02020603050405020304" pitchFamily="18" charset="0"/>
              </a:rPr>
              <a:t>Transform Eikonal equation into factorized  Eikonal equation; </a:t>
            </a:r>
            <a:endParaRPr lang="en-US" altLang="zh-CN">
              <a:solidFill>
                <a:srgbClr val="000000"/>
              </a:solidFill>
              <a:latin typeface="Times New Roman" panose="02020603050405020304" pitchFamily="18" charset="0"/>
              <a:ea typeface="NimbusRomNo9L-Regu"/>
              <a:cs typeface="Times New Roman" panose="02020603050405020304" pitchFamily="18" charset="0"/>
            </a:endParaRPr>
          </a:p>
          <a:p>
            <a:r>
              <a:rPr lang="en-US" altLang="zh-CN" i="1">
                <a:solidFill>
                  <a:srgbClr val="000000"/>
                </a:solidFill>
                <a:latin typeface="Times New Roman" panose="02020603050405020304" pitchFamily="18" charset="0"/>
                <a:ea typeface="NimbusRomNo9L-ReguItal"/>
                <a:cs typeface="Times New Roman" panose="02020603050405020304" pitchFamily="18" charset="0"/>
              </a:rPr>
              <a:t>Step 2. </a:t>
            </a:r>
            <a:r>
              <a:rPr lang="en-US" altLang="zh-CN">
                <a:solidFill>
                  <a:srgbClr val="000000"/>
                </a:solidFill>
                <a:latin typeface="Times New Roman" panose="02020603050405020304" pitchFamily="18" charset="0"/>
                <a:ea typeface="NimbusRomNo9L-Regu"/>
                <a:cs typeface="Times New Roman" panose="02020603050405020304" pitchFamily="18" charset="0"/>
              </a:rPr>
              <a:t>Determine the distance distribution using FSM or FMM; </a:t>
            </a:r>
            <a:endParaRPr lang="en-US" altLang="zh-CN">
              <a:solidFill>
                <a:srgbClr val="000000"/>
              </a:solidFill>
              <a:latin typeface="Times New Roman" panose="02020603050405020304" pitchFamily="18" charset="0"/>
              <a:ea typeface="NimbusRomNo9L-Regu"/>
              <a:cs typeface="Times New Roman" panose="02020603050405020304" pitchFamily="18" charset="0"/>
            </a:endParaRPr>
          </a:p>
          <a:p>
            <a:r>
              <a:rPr lang="en-US" altLang="zh-CN" i="1">
                <a:solidFill>
                  <a:srgbClr val="000000"/>
                </a:solidFill>
                <a:latin typeface="Times New Roman" panose="02020603050405020304" pitchFamily="18" charset="0"/>
                <a:ea typeface="NimbusRomNo9L-ReguItal"/>
                <a:cs typeface="Times New Roman" panose="02020603050405020304" pitchFamily="18" charset="0"/>
              </a:rPr>
              <a:t>Step 3. </a:t>
            </a:r>
            <a:r>
              <a:rPr lang="en-US" altLang="zh-CN">
                <a:solidFill>
                  <a:srgbClr val="000000"/>
                </a:solidFill>
                <a:latin typeface="Times New Roman" panose="02020603050405020304" pitchFamily="18" charset="0"/>
                <a:ea typeface="NimbusRomNo9L-Regu"/>
                <a:cs typeface="Times New Roman" panose="02020603050405020304" pitchFamily="18" charset="0"/>
              </a:rPr>
              <a:t>Build fully connected neural networks for the prediction of factorized solutions; </a:t>
            </a:r>
            <a:endParaRPr lang="en-US" altLang="zh-CN">
              <a:solidFill>
                <a:srgbClr val="000000"/>
              </a:solidFill>
              <a:latin typeface="Times New Roman" panose="02020603050405020304" pitchFamily="18" charset="0"/>
              <a:ea typeface="NimbusRomNo9L-Regu"/>
              <a:cs typeface="Times New Roman" panose="02020603050405020304" pitchFamily="18" charset="0"/>
            </a:endParaRPr>
          </a:p>
          <a:p>
            <a:r>
              <a:rPr lang="en-US" altLang="zh-CN" i="1">
                <a:solidFill>
                  <a:srgbClr val="000000"/>
                </a:solidFill>
                <a:latin typeface="Times New Roman" panose="02020603050405020304" pitchFamily="18" charset="0"/>
                <a:ea typeface="NimbusRomNo9L-ReguItal"/>
                <a:cs typeface="Times New Roman" panose="02020603050405020304" pitchFamily="18" charset="0"/>
              </a:rPr>
              <a:t>Step 4. </a:t>
            </a:r>
            <a:r>
              <a:rPr lang="en-US" altLang="zh-CN">
                <a:solidFill>
                  <a:srgbClr val="000000"/>
                </a:solidFill>
                <a:latin typeface="Times New Roman" panose="02020603050405020304" pitchFamily="18" charset="0"/>
                <a:ea typeface="NimbusRomNo9L-Regu"/>
                <a:cs typeface="Times New Roman" panose="02020603050405020304" pitchFamily="18" charset="0"/>
              </a:rPr>
              <a:t>Set a proper loss function, which includes the Hamiltonian form of Eikonal equation; </a:t>
            </a:r>
            <a:endParaRPr lang="en-US" altLang="zh-CN">
              <a:solidFill>
                <a:srgbClr val="000000"/>
              </a:solidFill>
              <a:latin typeface="Times New Roman" panose="02020603050405020304" pitchFamily="18" charset="0"/>
              <a:ea typeface="NimbusRomNo9L-Regu"/>
              <a:cs typeface="Times New Roman" panose="02020603050405020304" pitchFamily="18" charset="0"/>
            </a:endParaRPr>
          </a:p>
          <a:p>
            <a:r>
              <a:rPr lang="en-US" altLang="zh-CN" i="1">
                <a:solidFill>
                  <a:srgbClr val="000000"/>
                </a:solidFill>
                <a:latin typeface="Times New Roman" panose="02020603050405020304" pitchFamily="18" charset="0"/>
                <a:ea typeface="NimbusRomNo9L-ReguItal"/>
                <a:cs typeface="Times New Roman" panose="02020603050405020304" pitchFamily="18" charset="0"/>
              </a:rPr>
              <a:t>Step 5. </a:t>
            </a:r>
            <a:r>
              <a:rPr lang="en-US" altLang="zh-CN">
                <a:solidFill>
                  <a:srgbClr val="000000"/>
                </a:solidFill>
                <a:latin typeface="Times New Roman" panose="02020603050405020304" pitchFamily="18" charset="0"/>
                <a:ea typeface="NimbusRomNo9L-Regu"/>
                <a:cs typeface="Times New Roman" panose="02020603050405020304" pitchFamily="18" charset="0"/>
              </a:rPr>
              <a:t>Train the neural network with the weights initialized by Kaiming initialization until the error estimation reaches expectation.</a:t>
            </a:r>
            <a:endParaRPr lang="en-US" altLang="zh-CN">
              <a:solidFill>
                <a:srgbClr val="000000"/>
              </a:solidFill>
              <a:latin typeface="Times New Roman" panose="02020603050405020304" pitchFamily="18" charset="0"/>
              <a:ea typeface="NimbusRomNo9L-Regu"/>
              <a:cs typeface="Times New Roman" panose="02020603050405020304" pitchFamily="18" charset="0"/>
            </a:endParaRPr>
          </a:p>
        </p:txBody>
      </p:sp>
      <p:sp>
        <p:nvSpPr>
          <p:cNvPr id="12" name="文本框 11"/>
          <p:cNvSpPr txBox="1"/>
          <p:nvPr/>
        </p:nvSpPr>
        <p:spPr>
          <a:xfrm>
            <a:off x="407670" y="2853055"/>
            <a:ext cx="4886960" cy="368300"/>
          </a:xfrm>
          <a:prstGeom prst="rect">
            <a:avLst/>
          </a:prstGeom>
          <a:noFill/>
        </p:spPr>
        <p:txBody>
          <a:bodyPr wrap="square" rtlCol="0">
            <a:spAutoFit/>
          </a:bodyPr>
          <a:p>
            <a:r>
              <a:rPr lang="en-US" altLang="zh-CN" b="1"/>
              <a:t>A. NES for Factorized Eikonal Equation</a:t>
            </a:r>
            <a:endParaRPr lang="en-US" altLang="zh-CN" b="1"/>
          </a:p>
        </p:txBody>
      </p:sp>
      <p:pic>
        <p:nvPicPr>
          <p:cNvPr id="13" name="图片 12"/>
          <p:cNvPicPr>
            <a:picLocks noChangeAspect="1"/>
          </p:cNvPicPr>
          <p:nvPr/>
        </p:nvPicPr>
        <p:blipFill>
          <a:blip r:embed="rId1"/>
          <a:stretch>
            <a:fillRect/>
          </a:stretch>
        </p:blipFill>
        <p:spPr>
          <a:xfrm>
            <a:off x="695960" y="3213100"/>
            <a:ext cx="4657725" cy="882015"/>
          </a:xfrm>
          <a:prstGeom prst="rect">
            <a:avLst/>
          </a:prstGeom>
        </p:spPr>
      </p:pic>
      <p:pic>
        <p:nvPicPr>
          <p:cNvPr id="14" name="图片 13"/>
          <p:cNvPicPr>
            <a:picLocks noChangeAspect="1"/>
          </p:cNvPicPr>
          <p:nvPr/>
        </p:nvPicPr>
        <p:blipFill>
          <a:blip r:embed="rId2"/>
          <a:stretch>
            <a:fillRect/>
          </a:stretch>
        </p:blipFill>
        <p:spPr>
          <a:xfrm>
            <a:off x="1105535" y="4149090"/>
            <a:ext cx="4248150" cy="431800"/>
          </a:xfrm>
          <a:prstGeom prst="rect">
            <a:avLst/>
          </a:prstGeom>
        </p:spPr>
      </p:pic>
      <p:sp>
        <p:nvSpPr>
          <p:cNvPr id="15" name="文本框 14"/>
          <p:cNvSpPr txBox="1"/>
          <p:nvPr/>
        </p:nvSpPr>
        <p:spPr>
          <a:xfrm>
            <a:off x="407670" y="4580890"/>
            <a:ext cx="4064000" cy="368300"/>
          </a:xfrm>
          <a:prstGeom prst="rect">
            <a:avLst/>
          </a:prstGeom>
          <a:noFill/>
        </p:spPr>
        <p:txBody>
          <a:bodyPr wrap="square" rtlCol="0">
            <a:spAutoFit/>
          </a:bodyPr>
          <a:p>
            <a:r>
              <a:rPr lang="en-US" altLang="zh-CN" b="1"/>
              <a:t>B. Distance-Informed Approach</a:t>
            </a:r>
            <a:endParaRPr lang="en-US" altLang="zh-CN" b="1"/>
          </a:p>
        </p:txBody>
      </p:sp>
      <p:pic>
        <p:nvPicPr>
          <p:cNvPr id="16" name="图片 15"/>
          <p:cNvPicPr>
            <a:picLocks noChangeAspect="1"/>
          </p:cNvPicPr>
          <p:nvPr/>
        </p:nvPicPr>
        <p:blipFill>
          <a:blip r:embed="rId3"/>
          <a:stretch>
            <a:fillRect/>
          </a:stretch>
        </p:blipFill>
        <p:spPr>
          <a:xfrm>
            <a:off x="480060" y="5001895"/>
            <a:ext cx="4873625" cy="1420495"/>
          </a:xfrm>
          <a:prstGeom prst="rect">
            <a:avLst/>
          </a:prstGeom>
        </p:spPr>
      </p:pic>
      <p:sp>
        <p:nvSpPr>
          <p:cNvPr id="17" name="文本框 16"/>
          <p:cNvSpPr txBox="1"/>
          <p:nvPr/>
        </p:nvSpPr>
        <p:spPr>
          <a:xfrm>
            <a:off x="5951855" y="2844483"/>
            <a:ext cx="5080000" cy="368300"/>
          </a:xfrm>
          <a:prstGeom prst="rect">
            <a:avLst/>
          </a:prstGeom>
        </p:spPr>
        <p:txBody>
          <a:bodyPr>
            <a:spAutoFit/>
          </a:bodyPr>
          <a:p>
            <a:r>
              <a:rPr lang="en-US" altLang="zh-CN" b="1">
                <a:solidFill>
                  <a:srgbClr val="000000"/>
                </a:solidFill>
                <a:latin typeface="Times New Roman" panose="02020603050405020304" pitchFamily="18" charset="0"/>
                <a:ea typeface="NimbusRomNo9L-ReguItal"/>
                <a:cs typeface="Times New Roman" panose="02020603050405020304" pitchFamily="18" charset="0"/>
              </a:rPr>
              <a:t>C. Loss Function</a:t>
            </a:r>
            <a:endParaRPr lang="en-US" altLang="zh-CN" b="1">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6188710" y="3213100"/>
            <a:ext cx="4773295" cy="1140460"/>
          </a:xfrm>
          <a:prstGeom prst="rect">
            <a:avLst/>
          </a:prstGeom>
        </p:spPr>
      </p:pic>
      <p:pic>
        <p:nvPicPr>
          <p:cNvPr id="20" name="图片 19"/>
          <p:cNvPicPr>
            <a:picLocks noChangeAspect="1"/>
          </p:cNvPicPr>
          <p:nvPr/>
        </p:nvPicPr>
        <p:blipFill>
          <a:blip r:embed="rId5"/>
          <a:stretch>
            <a:fillRect/>
          </a:stretch>
        </p:blipFill>
        <p:spPr>
          <a:xfrm>
            <a:off x="6240145" y="4363720"/>
            <a:ext cx="4712970" cy="986155"/>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191770" y="836930"/>
            <a:ext cx="6663690" cy="460375"/>
          </a:xfrm>
          <a:prstGeom prst="rect">
            <a:avLst/>
          </a:prstGeom>
        </p:spPr>
        <p:txBody>
          <a:bodyPr wrap="square">
            <a:spAutoFit/>
          </a:bodyPr>
          <a:p>
            <a:r>
              <a:rPr lang="en-US" altLang="zh-CN" sz="2400">
                <a:solidFill>
                  <a:srgbClr val="000000"/>
                </a:solidFill>
                <a:latin typeface="Times New Roman" panose="02020603050405020304" pitchFamily="18" charset="0"/>
                <a:ea typeface="NimbusRomNo9L-Regu"/>
                <a:cs typeface="Times New Roman" panose="02020603050405020304" pitchFamily="18" charset="0"/>
              </a:rPr>
              <a:t>2. PHYSICS</a:t>
            </a:r>
            <a:r>
              <a:rPr lang="en-US" altLang="zh-CN" sz="2400">
                <a:solidFill>
                  <a:srgbClr val="000000"/>
                </a:solidFill>
                <a:latin typeface="Times New Roman" panose="02020603050405020304" pitchFamily="18" charset="0"/>
                <a:ea typeface="NimbusRomNo9L-Regu"/>
                <a:cs typeface="Times New Roman" panose="02020603050405020304" pitchFamily="18" charset="0"/>
              </a:rPr>
              <a:t>-INFORMED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NEURAL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NETWORKS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16610" y="1980565"/>
            <a:ext cx="10564495" cy="3888740"/>
          </a:xfrm>
          <a:prstGeom prst="rect">
            <a:avLst/>
          </a:prstGeom>
        </p:spPr>
      </p:pic>
      <p:sp>
        <p:nvSpPr>
          <p:cNvPr id="5" name="文本框 4"/>
          <p:cNvSpPr txBox="1"/>
          <p:nvPr/>
        </p:nvSpPr>
        <p:spPr>
          <a:xfrm>
            <a:off x="551815" y="1412875"/>
            <a:ext cx="4064000" cy="398780"/>
          </a:xfrm>
          <a:prstGeom prst="rect">
            <a:avLst/>
          </a:prstGeom>
          <a:noFill/>
        </p:spPr>
        <p:txBody>
          <a:bodyPr wrap="square" rtlCol="0">
            <a:spAutoFit/>
          </a:bodyPr>
          <a:p>
            <a:r>
              <a:rPr lang="en-US" altLang="zh-CN" sz="2000" b="1"/>
              <a:t>D. Algorithm Architecture</a:t>
            </a:r>
            <a:endParaRPr lang="en-US" altLang="zh-CN" sz="2000" b="1"/>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191770" y="836930"/>
            <a:ext cx="6663690" cy="460375"/>
          </a:xfrm>
          <a:prstGeom prst="rect">
            <a:avLst/>
          </a:prstGeom>
        </p:spPr>
        <p:txBody>
          <a:bodyPr wrap="square">
            <a:spAutoFit/>
          </a:bodyPr>
          <a:p>
            <a:r>
              <a:rPr lang="en-US" altLang="zh-CN" sz="2400">
                <a:solidFill>
                  <a:srgbClr val="000000"/>
                </a:solidFill>
                <a:latin typeface="Times New Roman" panose="02020603050405020304" pitchFamily="18" charset="0"/>
                <a:ea typeface="NimbusRomNo9L-Regu"/>
                <a:cs typeface="Times New Roman" panose="02020603050405020304" pitchFamily="18" charset="0"/>
              </a:rPr>
              <a:t>2. PHYSICS</a:t>
            </a:r>
            <a:r>
              <a:rPr lang="en-US" altLang="zh-CN" sz="2400">
                <a:solidFill>
                  <a:srgbClr val="000000"/>
                </a:solidFill>
                <a:latin typeface="Times New Roman" panose="02020603050405020304" pitchFamily="18" charset="0"/>
                <a:ea typeface="NimbusRomNo9L-Regu"/>
                <a:cs typeface="Times New Roman" panose="02020603050405020304" pitchFamily="18" charset="0"/>
              </a:rPr>
              <a:t>-INFORMED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NEURAL </a:t>
            </a:r>
            <a:r>
              <a:rPr lang="en-US" altLang="zh-CN" sz="2400">
                <a:solidFill>
                  <a:srgbClr val="000000"/>
                </a:solidFill>
                <a:latin typeface="Times New Roman" panose="02020603050405020304" pitchFamily="18" charset="0"/>
                <a:ea typeface="NimbusRomNo9L-Regu"/>
                <a:cs typeface="Times New Roman" panose="02020603050405020304" pitchFamily="18" charset="0"/>
              </a:rPr>
              <a:t>NETWORKS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sp>
        <p:nvSpPr>
          <p:cNvPr id="5" name="文本框 4"/>
          <p:cNvSpPr txBox="1"/>
          <p:nvPr/>
        </p:nvSpPr>
        <p:spPr>
          <a:xfrm>
            <a:off x="551815" y="1412875"/>
            <a:ext cx="4064000" cy="398780"/>
          </a:xfrm>
          <a:prstGeom prst="rect">
            <a:avLst/>
          </a:prstGeom>
          <a:noFill/>
        </p:spPr>
        <p:txBody>
          <a:bodyPr wrap="square" rtlCol="0">
            <a:spAutoFit/>
          </a:bodyPr>
          <a:p>
            <a:r>
              <a:rPr lang="en-US" altLang="zh-CN" sz="2000" b="1"/>
              <a:t>D. Algorithm Architecture</a:t>
            </a:r>
            <a:endParaRPr lang="en-US" altLang="zh-CN" sz="2000" b="1"/>
          </a:p>
        </p:txBody>
      </p:sp>
      <p:pic>
        <p:nvPicPr>
          <p:cNvPr id="7" name="图片 6"/>
          <p:cNvPicPr>
            <a:picLocks noChangeAspect="1"/>
          </p:cNvPicPr>
          <p:nvPr/>
        </p:nvPicPr>
        <p:blipFill>
          <a:blip r:embed="rId1"/>
          <a:stretch>
            <a:fillRect/>
          </a:stretch>
        </p:blipFill>
        <p:spPr>
          <a:xfrm>
            <a:off x="1559560" y="1917065"/>
            <a:ext cx="9430385" cy="442722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191770" y="836930"/>
            <a:ext cx="6663690" cy="460375"/>
          </a:xfrm>
          <a:prstGeom prst="rect">
            <a:avLst/>
          </a:prstGeom>
        </p:spPr>
        <p:txBody>
          <a:bodyPr wrap="square">
            <a:spAutoFit/>
          </a:bodyPr>
          <a:p>
            <a:r>
              <a:rPr lang="en-US" altLang="zh-CN" sz="2400">
                <a:solidFill>
                  <a:srgbClr val="000000"/>
                </a:solidFill>
                <a:latin typeface="Times New Roman" panose="02020603050405020304" pitchFamily="18" charset="0"/>
                <a:ea typeface="NimbusRomNo9L-Regu"/>
                <a:cs typeface="Times New Roman" panose="02020603050405020304" pitchFamily="18" charset="0"/>
              </a:rPr>
              <a:t>3. NUMERICAL EXAMPLES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sp>
        <p:nvSpPr>
          <p:cNvPr id="5" name="文本框 4"/>
          <p:cNvSpPr txBox="1"/>
          <p:nvPr/>
        </p:nvSpPr>
        <p:spPr>
          <a:xfrm>
            <a:off x="551815" y="1412875"/>
            <a:ext cx="6136005" cy="398780"/>
          </a:xfrm>
          <a:prstGeom prst="rect">
            <a:avLst/>
          </a:prstGeom>
          <a:noFill/>
        </p:spPr>
        <p:txBody>
          <a:bodyPr wrap="square" rtlCol="0">
            <a:spAutoFit/>
          </a:bodyPr>
          <a:p>
            <a:r>
              <a:rPr lang="en-US" altLang="zh-CN" sz="2000" b="1"/>
              <a:t>A. Example 1: Trigonometric Eikonal Equation (Static)</a:t>
            </a:r>
            <a:endParaRPr lang="en-US" altLang="zh-CN" sz="2000" b="1"/>
          </a:p>
        </p:txBody>
      </p:sp>
      <p:pic>
        <p:nvPicPr>
          <p:cNvPr id="2" name="图片 1"/>
          <p:cNvPicPr>
            <a:picLocks noChangeAspect="1"/>
          </p:cNvPicPr>
          <p:nvPr/>
        </p:nvPicPr>
        <p:blipFill>
          <a:blip r:embed="rId1"/>
          <a:stretch>
            <a:fillRect/>
          </a:stretch>
        </p:blipFill>
        <p:spPr>
          <a:xfrm>
            <a:off x="767715" y="1927225"/>
            <a:ext cx="4696460" cy="1468120"/>
          </a:xfrm>
          <a:prstGeom prst="rect">
            <a:avLst/>
          </a:prstGeom>
        </p:spPr>
      </p:pic>
      <p:pic>
        <p:nvPicPr>
          <p:cNvPr id="4" name="图片 3"/>
          <p:cNvPicPr>
            <a:picLocks noChangeAspect="1"/>
          </p:cNvPicPr>
          <p:nvPr/>
        </p:nvPicPr>
        <p:blipFill>
          <a:blip r:embed="rId2"/>
          <a:stretch>
            <a:fillRect/>
          </a:stretch>
        </p:blipFill>
        <p:spPr>
          <a:xfrm>
            <a:off x="911860" y="3573145"/>
            <a:ext cx="4472940" cy="1558290"/>
          </a:xfrm>
          <a:prstGeom prst="rect">
            <a:avLst/>
          </a:prstGeom>
        </p:spPr>
      </p:pic>
      <p:pic>
        <p:nvPicPr>
          <p:cNvPr id="6" name="图片 5"/>
          <p:cNvPicPr>
            <a:picLocks noChangeAspect="1"/>
          </p:cNvPicPr>
          <p:nvPr/>
        </p:nvPicPr>
        <p:blipFill>
          <a:blip r:embed="rId3"/>
          <a:stretch>
            <a:fillRect/>
          </a:stretch>
        </p:blipFill>
        <p:spPr>
          <a:xfrm>
            <a:off x="7319645" y="1052830"/>
            <a:ext cx="3151505" cy="2584450"/>
          </a:xfrm>
          <a:prstGeom prst="rect">
            <a:avLst/>
          </a:prstGeom>
        </p:spPr>
      </p:pic>
      <p:pic>
        <p:nvPicPr>
          <p:cNvPr id="9" name="图片 8"/>
          <p:cNvPicPr>
            <a:picLocks noChangeAspect="1"/>
          </p:cNvPicPr>
          <p:nvPr/>
        </p:nvPicPr>
        <p:blipFill>
          <a:blip r:embed="rId4"/>
          <a:stretch>
            <a:fillRect/>
          </a:stretch>
        </p:blipFill>
        <p:spPr>
          <a:xfrm>
            <a:off x="6599555" y="3573145"/>
            <a:ext cx="4072255" cy="288163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191770" y="621030"/>
            <a:ext cx="6663690" cy="460375"/>
          </a:xfrm>
          <a:prstGeom prst="rect">
            <a:avLst/>
          </a:prstGeom>
        </p:spPr>
        <p:txBody>
          <a:bodyPr wrap="square">
            <a:spAutoFit/>
          </a:bodyPr>
          <a:p>
            <a:r>
              <a:rPr lang="en-US" altLang="zh-CN" sz="2400">
                <a:solidFill>
                  <a:srgbClr val="000000"/>
                </a:solidFill>
                <a:latin typeface="Times New Roman" panose="02020603050405020304" pitchFamily="18" charset="0"/>
                <a:ea typeface="NimbusRomNo9L-Regu"/>
                <a:cs typeface="Times New Roman" panose="02020603050405020304" pitchFamily="18" charset="0"/>
              </a:rPr>
              <a:t>3. NUMERICAL EXAMPLES</a:t>
            </a:r>
            <a:endParaRPr lang="en-US" altLang="zh-CN" sz="2400">
              <a:solidFill>
                <a:srgbClr val="000000"/>
              </a:solidFill>
              <a:latin typeface="Times New Roman" panose="02020603050405020304" pitchFamily="18" charset="0"/>
              <a:ea typeface="NimbusRomNo9L-Regu"/>
              <a:cs typeface="Times New Roman" panose="02020603050405020304" pitchFamily="18" charset="0"/>
            </a:endParaRPr>
          </a:p>
        </p:txBody>
      </p:sp>
      <p:sp>
        <p:nvSpPr>
          <p:cNvPr id="5" name="文本框 4"/>
          <p:cNvSpPr txBox="1"/>
          <p:nvPr/>
        </p:nvSpPr>
        <p:spPr>
          <a:xfrm>
            <a:off x="551815" y="1052830"/>
            <a:ext cx="6136005" cy="398780"/>
          </a:xfrm>
          <a:prstGeom prst="rect">
            <a:avLst/>
          </a:prstGeom>
          <a:noFill/>
        </p:spPr>
        <p:txBody>
          <a:bodyPr wrap="square" rtlCol="0">
            <a:spAutoFit/>
          </a:bodyPr>
          <a:p>
            <a:r>
              <a:rPr lang="en-US" altLang="zh-CN" sz="2000" b="1"/>
              <a:t>A. Example 1: Trigonometric Eikonal Equation (Static)</a:t>
            </a:r>
            <a:endParaRPr lang="en-US" altLang="zh-CN" sz="2000" b="1"/>
          </a:p>
        </p:txBody>
      </p:sp>
      <p:pic>
        <p:nvPicPr>
          <p:cNvPr id="8" name="图片 7"/>
          <p:cNvPicPr>
            <a:picLocks noChangeAspect="1"/>
          </p:cNvPicPr>
          <p:nvPr/>
        </p:nvPicPr>
        <p:blipFill>
          <a:blip r:embed="rId1"/>
          <a:stretch>
            <a:fillRect/>
          </a:stretch>
        </p:blipFill>
        <p:spPr>
          <a:xfrm>
            <a:off x="407670" y="1557020"/>
            <a:ext cx="5927090" cy="4312285"/>
          </a:xfrm>
          <a:prstGeom prst="rect">
            <a:avLst/>
          </a:prstGeom>
        </p:spPr>
      </p:pic>
      <p:pic>
        <p:nvPicPr>
          <p:cNvPr id="7" name="图片 6"/>
          <p:cNvPicPr>
            <a:picLocks noChangeAspect="1"/>
          </p:cNvPicPr>
          <p:nvPr/>
        </p:nvPicPr>
        <p:blipFill>
          <a:blip r:embed="rId2"/>
          <a:stretch>
            <a:fillRect/>
          </a:stretch>
        </p:blipFill>
        <p:spPr>
          <a:xfrm>
            <a:off x="6383655" y="1893570"/>
            <a:ext cx="5838190" cy="3187065"/>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836930"/>
            <a:ext cx="9474835" cy="398780"/>
          </a:xfrm>
          <a:prstGeom prst="rect">
            <a:avLst/>
          </a:prstGeom>
        </p:spPr>
        <p:txBody>
          <a:bodyPr wrap="square">
            <a:spAutoFit/>
          </a:bodyPr>
          <a:p>
            <a:r>
              <a:rPr lang="en-US" altLang="zh-CN" sz="2000">
                <a:solidFill>
                  <a:srgbClr val="000000"/>
                </a:solidFill>
                <a:latin typeface="Times New Roman" panose="02020603050405020304" pitchFamily="18" charset="0"/>
                <a:ea typeface="NimbusRomNo9L-ReguItal"/>
                <a:cs typeface="Times New Roman" panose="02020603050405020304" pitchFamily="18" charset="0"/>
              </a:rPr>
              <a:t>B. Example 2: Modeling of Cost Potential in Urban Cities (Static)</a:t>
            </a:r>
            <a:endParaRPr lang="en-US" altLang="zh-CN" sz="2000">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67715" y="1557020"/>
            <a:ext cx="4203065" cy="951865"/>
          </a:xfrm>
          <a:prstGeom prst="rect">
            <a:avLst/>
          </a:prstGeom>
        </p:spPr>
      </p:pic>
      <p:pic>
        <p:nvPicPr>
          <p:cNvPr id="7" name="图片 6"/>
          <p:cNvPicPr>
            <a:picLocks noChangeAspect="1"/>
          </p:cNvPicPr>
          <p:nvPr/>
        </p:nvPicPr>
        <p:blipFill>
          <a:blip r:embed="rId4"/>
          <a:stretch>
            <a:fillRect/>
          </a:stretch>
        </p:blipFill>
        <p:spPr>
          <a:xfrm>
            <a:off x="840105" y="2564765"/>
            <a:ext cx="3934460" cy="3680460"/>
          </a:xfrm>
          <a:prstGeom prst="rect">
            <a:avLst/>
          </a:prstGeom>
        </p:spPr>
      </p:pic>
      <p:pic>
        <p:nvPicPr>
          <p:cNvPr id="8" name="图片 7"/>
          <p:cNvPicPr>
            <a:picLocks noChangeAspect="1"/>
          </p:cNvPicPr>
          <p:nvPr/>
        </p:nvPicPr>
        <p:blipFill>
          <a:blip r:embed="rId5"/>
          <a:stretch>
            <a:fillRect/>
          </a:stretch>
        </p:blipFill>
        <p:spPr>
          <a:xfrm>
            <a:off x="5015865" y="1929130"/>
            <a:ext cx="6842760" cy="393700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732155"/>
            <a:ext cx="9474835" cy="398780"/>
          </a:xfrm>
          <a:prstGeom prst="rect">
            <a:avLst/>
          </a:prstGeom>
        </p:spPr>
        <p:txBody>
          <a:bodyPr wrap="square">
            <a:spAutoFit/>
          </a:bodyPr>
          <a:p>
            <a:r>
              <a:rPr lang="en-US" altLang="zh-CN" sz="2000">
                <a:solidFill>
                  <a:srgbClr val="000000"/>
                </a:solidFill>
                <a:latin typeface="Times New Roman" panose="02020603050405020304" pitchFamily="18" charset="0"/>
                <a:ea typeface="NimbusRomNo9L-ReguItal"/>
                <a:cs typeface="Times New Roman" panose="02020603050405020304" pitchFamily="18" charset="0"/>
              </a:rPr>
              <a:t>C. Example 3: RDUE for Pedestrian Dynamics (Dynamic)</a:t>
            </a:r>
            <a:endParaRPr lang="en-US" altLang="zh-CN" sz="2000">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056005" y="1485265"/>
            <a:ext cx="4712970" cy="1270635"/>
          </a:xfrm>
          <a:prstGeom prst="rect">
            <a:avLst/>
          </a:prstGeom>
        </p:spPr>
      </p:pic>
      <p:pic>
        <p:nvPicPr>
          <p:cNvPr id="4" name="图片 3"/>
          <p:cNvPicPr>
            <a:picLocks noChangeAspect="1"/>
          </p:cNvPicPr>
          <p:nvPr/>
        </p:nvPicPr>
        <p:blipFill>
          <a:blip r:embed="rId4"/>
          <a:stretch>
            <a:fillRect/>
          </a:stretch>
        </p:blipFill>
        <p:spPr>
          <a:xfrm>
            <a:off x="6743700" y="1275715"/>
            <a:ext cx="4500245" cy="4721860"/>
          </a:xfrm>
          <a:prstGeom prst="rect">
            <a:avLst/>
          </a:prstGeom>
        </p:spPr>
      </p:pic>
      <p:pic>
        <p:nvPicPr>
          <p:cNvPr id="6" name="图片 5"/>
          <p:cNvPicPr>
            <a:picLocks noChangeAspect="1"/>
          </p:cNvPicPr>
          <p:nvPr/>
        </p:nvPicPr>
        <p:blipFill>
          <a:blip r:embed="rId5"/>
          <a:stretch>
            <a:fillRect/>
          </a:stretch>
        </p:blipFill>
        <p:spPr>
          <a:xfrm>
            <a:off x="840105" y="2924810"/>
            <a:ext cx="4795520" cy="1321435"/>
          </a:xfrm>
          <a:prstGeom prst="rect">
            <a:avLst/>
          </a:prstGeom>
        </p:spPr>
      </p:pic>
      <p:pic>
        <p:nvPicPr>
          <p:cNvPr id="9" name="图片 8"/>
          <p:cNvPicPr>
            <a:picLocks noChangeAspect="1"/>
          </p:cNvPicPr>
          <p:nvPr/>
        </p:nvPicPr>
        <p:blipFill>
          <a:blip r:embed="rId6"/>
          <a:stretch>
            <a:fillRect/>
          </a:stretch>
        </p:blipFill>
        <p:spPr>
          <a:xfrm>
            <a:off x="1386205" y="4077335"/>
            <a:ext cx="4249420" cy="566420"/>
          </a:xfrm>
          <a:prstGeom prst="rect">
            <a:avLst/>
          </a:prstGeom>
        </p:spPr>
      </p:pic>
      <p:pic>
        <p:nvPicPr>
          <p:cNvPr id="10" name="图片 9"/>
          <p:cNvPicPr>
            <a:picLocks noChangeAspect="1"/>
          </p:cNvPicPr>
          <p:nvPr/>
        </p:nvPicPr>
        <p:blipFill>
          <a:blip r:embed="rId7"/>
          <a:stretch>
            <a:fillRect/>
          </a:stretch>
        </p:blipFill>
        <p:spPr>
          <a:xfrm>
            <a:off x="1703705" y="4725035"/>
            <a:ext cx="3975735" cy="64198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120650" y="847725"/>
            <a:ext cx="1195705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Machine learning frameworks for physical problems must capture and enforce physical constraints that preserve the structure of dynamicalsystems. While </a:t>
            </a:r>
            <a:r>
              <a:rPr lang="en-US" altLang="zh-CN" sz="2400" dirty="0">
                <a:latin typeface="Times New Roman" panose="02020603050405020304" pitchFamily="18" charset="0"/>
                <a:cs typeface="Times New Roman" panose="02020603050405020304" pitchFamily="18" charset="0"/>
                <a:sym typeface="+mn-ea"/>
              </a:rPr>
              <a:t>existing</a:t>
            </a:r>
            <a:r>
              <a:rPr lang="en-US" altLang="zh-CN" sz="2400" dirty="0">
                <a:latin typeface="Times New Roman" panose="02020603050405020304" pitchFamily="18" charset="0"/>
                <a:cs typeface="Times New Roman" panose="02020603050405020304" pitchFamily="18" charset="0"/>
              </a:rPr>
              <a:t> methods offer theoretical guarantees, they face two key limitations:</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 (1) they primarily model local relations between adjacenttime steps, overlooking longer-range or higher level physical interactions,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 (2) they focus on forward simulation while neglecting broader physical reasoning tasks.</a:t>
            </a:r>
            <a:endParaRPr lang="en-US" altLang="zh-CN" sz="2400" dirty="0">
              <a:latin typeface="Times New Roman" panose="02020603050405020304" pitchFamily="18" charset="0"/>
              <a:cs typeface="Times New Roman" panose="02020603050405020304" pitchFamily="18" charset="0"/>
            </a:endParaRPr>
          </a:p>
          <a:p>
            <a:pPr indent="0" fontAlgn="auto">
              <a:lnSpc>
                <a:spcPct val="150000"/>
              </a:lnSpc>
              <a:buFont typeface="Wingdings" panose="05000000000000000000" charset="0"/>
              <a:buNone/>
            </a:pPr>
            <a:r>
              <a:rPr lang="en-US" altLang="zh-CN" sz="2400" dirty="0">
                <a:latin typeface="Times New Roman" panose="02020603050405020304" pitchFamily="18" charset="0"/>
                <a:cs typeface="Times New Roman" panose="02020603050405020304" pitchFamily="18" charset="0"/>
              </a:rPr>
              <a:t>    Cloud-edge collaborative artificial intelligence service with evolved DRL agents  can be a      </a:t>
            </a:r>
            <a:endParaRPr lang="en-US" altLang="zh-CN" sz="2400" dirty="0">
              <a:latin typeface="Times New Roman" panose="02020603050405020304" pitchFamily="18" charset="0"/>
              <a:cs typeface="Times New Roman" panose="02020603050405020304" pitchFamily="18" charset="0"/>
            </a:endParaRPr>
          </a:p>
          <a:p>
            <a:pPr indent="0" fontAlgn="auto">
              <a:lnSpc>
                <a:spcPct val="150000"/>
              </a:lnSpc>
              <a:buFont typeface="Wingdings" panose="05000000000000000000" charset="0"/>
              <a:buNone/>
            </a:pPr>
            <a:r>
              <a:rPr lang="en-US" altLang="zh-CN" sz="2400" dirty="0">
                <a:latin typeface="Times New Roman" panose="02020603050405020304" pitchFamily="18" charset="0"/>
                <a:cs typeface="Times New Roman" panose="02020603050405020304" pitchFamily="18" charset="0"/>
              </a:rPr>
              <a:t>    significant scenario.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However, agents with different algorithms and architectures in the same DRL scenario may not be compatible, and training them is either time-consuming or resource-demanding.</a:t>
            </a:r>
            <a:endParaRPr lang="en-US" altLang="zh-CN" sz="24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732155"/>
            <a:ext cx="9474835" cy="398780"/>
          </a:xfrm>
          <a:prstGeom prst="rect">
            <a:avLst/>
          </a:prstGeom>
        </p:spPr>
        <p:txBody>
          <a:bodyPr wrap="square">
            <a:spAutoFit/>
          </a:bodyPr>
          <a:p>
            <a:r>
              <a:rPr lang="en-US" altLang="zh-CN" sz="2000">
                <a:solidFill>
                  <a:srgbClr val="000000"/>
                </a:solidFill>
                <a:latin typeface="Times New Roman" panose="02020603050405020304" pitchFamily="18" charset="0"/>
                <a:ea typeface="NimbusRomNo9L-ReguItal"/>
                <a:cs typeface="Times New Roman" panose="02020603050405020304" pitchFamily="18" charset="0"/>
              </a:rPr>
              <a:t>C. Example 3: RDUE for Pedestrian Dynamics (Dynamic)</a:t>
            </a:r>
            <a:endParaRPr lang="en-US" altLang="zh-CN" sz="2000">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07670" y="1772920"/>
            <a:ext cx="7224395" cy="3266440"/>
          </a:xfrm>
          <a:prstGeom prst="rect">
            <a:avLst/>
          </a:prstGeom>
        </p:spPr>
      </p:pic>
      <p:pic>
        <p:nvPicPr>
          <p:cNvPr id="8" name="图片 7"/>
          <p:cNvPicPr>
            <a:picLocks noChangeAspect="1"/>
          </p:cNvPicPr>
          <p:nvPr/>
        </p:nvPicPr>
        <p:blipFill>
          <a:blip r:embed="rId4"/>
          <a:stretch>
            <a:fillRect/>
          </a:stretch>
        </p:blipFill>
        <p:spPr>
          <a:xfrm>
            <a:off x="7459980" y="1978025"/>
            <a:ext cx="4714240" cy="2901950"/>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732155"/>
            <a:ext cx="9474835" cy="398780"/>
          </a:xfrm>
          <a:prstGeom prst="rect">
            <a:avLst/>
          </a:prstGeom>
        </p:spPr>
        <p:txBody>
          <a:bodyPr wrap="square">
            <a:spAutoFit/>
          </a:bodyPr>
          <a:p>
            <a:r>
              <a:rPr lang="en-US" altLang="zh-CN" sz="2000">
                <a:solidFill>
                  <a:srgbClr val="000000"/>
                </a:solidFill>
                <a:latin typeface="Times New Roman" panose="02020603050405020304" pitchFamily="18" charset="0"/>
                <a:ea typeface="NimbusRomNo9L-ReguItal"/>
                <a:cs typeface="Times New Roman" panose="02020603050405020304" pitchFamily="18" charset="0"/>
              </a:rPr>
              <a:t>C. Example 3: RDUE for Pedestrian Dynamics (Dynamic)</a:t>
            </a:r>
            <a:endParaRPr lang="en-US" altLang="zh-CN" sz="2000">
              <a:solidFill>
                <a:srgbClr val="000000"/>
              </a:solidFill>
              <a:latin typeface="Times New Roman" panose="02020603050405020304" pitchFamily="18" charset="0"/>
              <a:ea typeface="NimbusRomNo9L-ReguItal"/>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63525" y="1628775"/>
            <a:ext cx="7618730" cy="3623945"/>
          </a:xfrm>
          <a:prstGeom prst="rect">
            <a:avLst/>
          </a:prstGeom>
        </p:spPr>
      </p:pic>
      <p:pic>
        <p:nvPicPr>
          <p:cNvPr id="3" name="图片 2"/>
          <p:cNvPicPr>
            <a:picLocks noChangeAspect="1"/>
          </p:cNvPicPr>
          <p:nvPr/>
        </p:nvPicPr>
        <p:blipFill>
          <a:blip r:embed="rId4"/>
          <a:stretch>
            <a:fillRect/>
          </a:stretch>
        </p:blipFill>
        <p:spPr>
          <a:xfrm>
            <a:off x="8255635" y="962025"/>
            <a:ext cx="3027680" cy="4933315"/>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120015" y="981075"/>
            <a:ext cx="11602720" cy="5206365"/>
          </a:xfrm>
          <a:prstGeom prst="rect">
            <a:avLst/>
          </a:prstGeom>
          <a:noFill/>
        </p:spPr>
        <p:txBody>
          <a:bodyPr wrap="square" rtlCol="0">
            <a:noAutofit/>
          </a:bodyPr>
          <a:p>
            <a:pPr marL="285750" indent="-285750" algn="just" fontAlgn="auto">
              <a:lnSpc>
                <a:spcPct val="20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This work proposed a PINNs-based framework, NES-DI, for solving the Eikonal equation within the RDUE model of macroscopic continuum traffic flow. To address the limitations of traditional NES, the approach leverages a factorized form of the Eikonal equation and incorporates a simple numerical method to enhance the accuracy of distance estimation. Additionally, this work introduced LUSR, which employs a domain-general latent embedding as the state representation.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233" y="1960065"/>
            <a:ext cx="12527069" cy="2348230"/>
            <a:chOff x="1558074" y="1960065"/>
            <a:chExt cx="9362440" cy="2348230"/>
          </a:xfrm>
        </p:grpSpPr>
        <p:sp>
          <p:nvSpPr>
            <p:cNvPr id="8" name="矩形 7"/>
            <p:cNvSpPr/>
            <p:nvPr/>
          </p:nvSpPr>
          <p:spPr>
            <a:xfrm>
              <a:off x="1576673" y="1960065"/>
              <a:ext cx="9093034" cy="234823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15640"/>
              <a:ext cx="85559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 Kolmogorov-Arnold Network for Solving 2-D </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Magnetostatic Problems</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p:txBody>
        </p:sp>
        <p:sp>
          <p:nvSpPr>
            <p:cNvPr id="3" name="文本框 2"/>
            <p:cNvSpPr txBox="1"/>
            <p:nvPr/>
          </p:nvSpPr>
          <p:spPr>
            <a:xfrm>
              <a:off x="1558074" y="3645174"/>
              <a:ext cx="9362440" cy="645160"/>
            </a:xfrm>
            <a:prstGeom prst="rect">
              <a:avLst/>
            </a:prstGeom>
            <a:noFill/>
          </p:spPr>
          <p:txBody>
            <a:bodyPr wrap="square" rtlCol="0">
              <a:spAutoFit/>
            </a:bodyPr>
            <a:lstStyle/>
            <a:p>
              <a:r>
                <a:rPr lang="en-US" altLang="zh-CN" dirty="0">
                  <a:solidFill>
                    <a:schemeClr val="bg1"/>
                  </a:solidFill>
                  <a:latin typeface="Arial" panose="020B0604020202020204" pitchFamily="34" charset="0"/>
                  <a:cs typeface="Arial" panose="020B0604020202020204" pitchFamily="34" charset="0"/>
                </a:rPr>
                <a:t>Yachao Zhu, Student Member, Kai Xu, Bingkuan Wan, Gang Lei, Senior Member, IEEE and Jianguo Zhu </a:t>
              </a:r>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Senior Member, IEEE</a:t>
              </a:r>
              <a:endParaRPr lang="en-US" altLang="zh-CN"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4</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 </a:t>
              </a:r>
              <a:r>
                <a:rPr lang="en-US" altLang="zh-CN" dirty="0">
                  <a:latin typeface="Arial" panose="020B0604020202020204" pitchFamily="34" charset="0"/>
                  <a:cs typeface="Arial" panose="020B0604020202020204" pitchFamily="34" charset="0"/>
                </a:rPr>
                <a:t>IEEE Transactions on Magnetics</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 </a:t>
              </a:r>
              <a:r>
                <a:rPr lang="en-US" altLang="zh-CN" dirty="0">
                  <a:latin typeface="Arial" panose="020B0604020202020204" pitchFamily="34" charset="0"/>
                  <a:cs typeface="Arial" panose="020B0604020202020204" pitchFamily="34" charset="0"/>
                </a:rPr>
                <a:t>2025</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120650" y="847725"/>
            <a:ext cx="1195705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Most current PINN research relies on multilayer perceptrons (MLPs) using fully connected feed-forward networks. These highly nonlinear neural networks have complex multilayer structures, making it difficult to understand how they make decisions or extract features and weights. PINN activation functions are predetermined before training,  requiring multiple trials or experience-based selection to identify suitable configurations. Additionally, PINNs are highlysensitive to hyperparameters (learning rate, layers number, regularisation), which significantly affect performance. </a:t>
            </a:r>
            <a:endParaRPr lang="en-US" altLang="zh-CN" sz="24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2" name="文本框 1"/>
          <p:cNvSpPr txBox="1"/>
          <p:nvPr/>
        </p:nvSpPr>
        <p:spPr>
          <a:xfrm>
            <a:off x="264160" y="909320"/>
            <a:ext cx="11616690" cy="5106035"/>
          </a:xfrm>
          <a:prstGeom prst="rect">
            <a:avLst/>
          </a:prstGeom>
          <a:noFill/>
        </p:spPr>
        <p:txBody>
          <a:bodyPr wrap="square" rtlCol="0" anchor="t">
            <a:noAutofit/>
          </a:bodyPr>
          <a:p>
            <a:pPr marL="285750" indent="-285750" algn="just" fontAlgn="auto">
              <a:lnSpc>
                <a:spcPct val="15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This study applies KAN to solve 2-D magnetostatic field problems, exploring its practical applications in computational electromagnetics. A KAN-based model is constructed, and the optimal hyperparameters are evaluated to solve the vector potential of magnetostatic fields within PDEs. Additionally, a transfer learning approach is employed to validate the model's generalization ability and flexibility.</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endParaRPr lang="en-US" altLang="zh-CN" sz="2700" dirty="0">
                  <a:solidFill>
                    <a:schemeClr val="bg2">
                      <a:lumMod val="90000"/>
                    </a:schemeClr>
                  </a:solidFill>
                  <a:latin typeface="Times New Roman" panose="02020603050405020304" pitchFamily="18" charset="0"/>
                  <a:ea typeface="等线" panose="02010600030101010101" charset="-122"/>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609600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1. ELECTROMAGNETIC THEORY</a:t>
            </a:r>
            <a:endParaRPr lang="en-US" altLang="zh-CN" sz="2400">
              <a:sym typeface="+mn-ea"/>
            </a:endParaRPr>
          </a:p>
        </p:txBody>
      </p:sp>
      <p:pic>
        <p:nvPicPr>
          <p:cNvPr id="7" name="图片 6"/>
          <p:cNvPicPr>
            <a:picLocks noChangeAspect="1"/>
          </p:cNvPicPr>
          <p:nvPr/>
        </p:nvPicPr>
        <p:blipFill>
          <a:blip r:embed="rId1"/>
          <a:stretch>
            <a:fillRect/>
          </a:stretch>
        </p:blipFill>
        <p:spPr>
          <a:xfrm>
            <a:off x="2999740" y="1268730"/>
            <a:ext cx="5453380" cy="511683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2. </a:t>
            </a:r>
            <a:r>
              <a:rPr lang="en-US" altLang="zh-CN" sz="2400">
                <a:solidFill>
                  <a:srgbClr val="000000"/>
                </a:solidFill>
                <a:latin typeface="Times New Roman" panose="02020603050405020304"/>
                <a:ea typeface="Times New Roman" panose="02020603050405020304"/>
                <a:sym typeface="+mn-ea"/>
              </a:rPr>
              <a:t>K</a:t>
            </a:r>
            <a:r>
              <a:rPr lang="en-US" altLang="zh-CN" sz="2400">
                <a:solidFill>
                  <a:srgbClr val="000000"/>
                </a:solidFill>
                <a:latin typeface="Times New Roman" panose="02020603050405020304"/>
                <a:ea typeface="Times New Roman" panose="02020603050405020304"/>
                <a:sym typeface="+mn-ea"/>
              </a:rPr>
              <a:t>OLMOGOROV-A</a:t>
            </a:r>
            <a:r>
              <a:rPr lang="en-US" altLang="zh-CN" sz="2400">
                <a:solidFill>
                  <a:srgbClr val="000000"/>
                </a:solidFill>
                <a:latin typeface="Times New Roman" panose="02020603050405020304"/>
                <a:ea typeface="Times New Roman" panose="02020603050405020304"/>
                <a:sym typeface="+mn-ea"/>
              </a:rPr>
              <a:t>RNOLD N</a:t>
            </a:r>
            <a:r>
              <a:rPr lang="en-US" altLang="zh-CN" sz="2400">
                <a:solidFill>
                  <a:srgbClr val="000000"/>
                </a:solidFill>
                <a:latin typeface="Times New Roman" panose="02020603050405020304"/>
                <a:ea typeface="Times New Roman" panose="02020603050405020304"/>
                <a:sym typeface="+mn-ea"/>
              </a:rPr>
              <a:t>ETWORK (KAN) ARCHITECTURE </a:t>
            </a:r>
            <a:endParaRPr lang="en-US" altLang="zh-CN" sz="2400">
              <a:sym typeface="+mn-ea"/>
            </a:endParaRPr>
          </a:p>
        </p:txBody>
      </p:sp>
      <p:sp>
        <p:nvSpPr>
          <p:cNvPr id="8" name="文本框 7"/>
          <p:cNvSpPr txBox="1"/>
          <p:nvPr/>
        </p:nvSpPr>
        <p:spPr>
          <a:xfrm>
            <a:off x="552450" y="1196975"/>
            <a:ext cx="5080000" cy="398780"/>
          </a:xfrm>
          <a:prstGeom prst="rect">
            <a:avLst/>
          </a:prstGeom>
        </p:spPr>
        <p:txBody>
          <a:bodyPr>
            <a:spAutoFit/>
          </a:bodyPr>
          <a:p>
            <a:r>
              <a:rPr lang="en-US" altLang="zh-CN" sz="2000" b="1">
                <a:solidFill>
                  <a:srgbClr val="000000"/>
                </a:solidFill>
                <a:latin typeface="Times New Roman" panose="02020603050405020304" pitchFamily="18" charset="0"/>
                <a:ea typeface="TimesNewRomanPS-ItalicMT"/>
                <a:cs typeface="Times New Roman" panose="02020603050405020304" pitchFamily="18" charset="0"/>
              </a:rPr>
              <a:t>A. KAN Structure</a:t>
            </a:r>
            <a:endParaRPr lang="en-US" altLang="zh-CN" sz="2000" b="1">
              <a:solidFill>
                <a:srgbClr val="000000"/>
              </a:solidFill>
              <a:latin typeface="Times New Roman" panose="02020603050405020304" pitchFamily="18" charset="0"/>
              <a:ea typeface="TimesNewRomanPS-ItalicMT"/>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pic>
        <p:nvPicPr>
          <p:cNvPr id="9" name="图片 8"/>
          <p:cNvPicPr>
            <a:picLocks noChangeAspect="1"/>
          </p:cNvPicPr>
          <p:nvPr/>
        </p:nvPicPr>
        <p:blipFill>
          <a:blip r:embed="rId1"/>
          <a:stretch>
            <a:fillRect/>
          </a:stretch>
        </p:blipFill>
        <p:spPr>
          <a:xfrm>
            <a:off x="480060" y="1557020"/>
            <a:ext cx="5054600" cy="4904740"/>
          </a:xfrm>
          <a:prstGeom prst="rect">
            <a:avLst/>
          </a:prstGeom>
        </p:spPr>
      </p:pic>
      <p:pic>
        <p:nvPicPr>
          <p:cNvPr id="10" name="图片 9"/>
          <p:cNvPicPr>
            <a:picLocks noChangeAspect="1"/>
          </p:cNvPicPr>
          <p:nvPr/>
        </p:nvPicPr>
        <p:blipFill>
          <a:blip r:embed="rId2"/>
          <a:stretch>
            <a:fillRect/>
          </a:stretch>
        </p:blipFill>
        <p:spPr>
          <a:xfrm>
            <a:off x="6024245" y="1341120"/>
            <a:ext cx="4987925" cy="2279015"/>
          </a:xfrm>
          <a:prstGeom prst="rect">
            <a:avLst/>
          </a:prstGeom>
        </p:spPr>
      </p:pic>
      <p:pic>
        <p:nvPicPr>
          <p:cNvPr id="11" name="图片 10"/>
          <p:cNvPicPr>
            <a:picLocks noChangeAspect="1"/>
          </p:cNvPicPr>
          <p:nvPr/>
        </p:nvPicPr>
        <p:blipFill>
          <a:blip r:embed="rId3"/>
          <a:stretch>
            <a:fillRect/>
          </a:stretch>
        </p:blipFill>
        <p:spPr>
          <a:xfrm>
            <a:off x="7263130" y="3789045"/>
            <a:ext cx="3696970" cy="262890"/>
          </a:xfrm>
          <a:prstGeom prst="rect">
            <a:avLst/>
          </a:prstGeom>
        </p:spPr>
      </p:pic>
      <p:pic>
        <p:nvPicPr>
          <p:cNvPr id="13" name="图片 12"/>
          <p:cNvPicPr>
            <a:picLocks noChangeAspect="1"/>
          </p:cNvPicPr>
          <p:nvPr/>
        </p:nvPicPr>
        <p:blipFill>
          <a:blip r:embed="rId4"/>
          <a:stretch>
            <a:fillRect/>
          </a:stretch>
        </p:blipFill>
        <p:spPr>
          <a:xfrm>
            <a:off x="6705600" y="4293235"/>
            <a:ext cx="4254500" cy="300355"/>
          </a:xfrm>
          <a:prstGeom prst="rect">
            <a:avLst/>
          </a:prstGeom>
        </p:spPr>
      </p:pic>
      <p:pic>
        <p:nvPicPr>
          <p:cNvPr id="14" name="图片 13"/>
          <p:cNvPicPr>
            <a:picLocks noChangeAspect="1"/>
          </p:cNvPicPr>
          <p:nvPr/>
        </p:nvPicPr>
        <p:blipFill>
          <a:blip r:embed="rId5"/>
          <a:stretch>
            <a:fillRect/>
          </a:stretch>
        </p:blipFill>
        <p:spPr>
          <a:xfrm>
            <a:off x="6312535" y="4940935"/>
            <a:ext cx="4932680" cy="930275"/>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2. </a:t>
            </a:r>
            <a:r>
              <a:rPr lang="en-US" altLang="zh-CN" sz="2400">
                <a:solidFill>
                  <a:srgbClr val="000000"/>
                </a:solidFill>
                <a:latin typeface="Times New Roman" panose="02020603050405020304"/>
                <a:ea typeface="Times New Roman" panose="02020603050405020304"/>
                <a:sym typeface="+mn-ea"/>
              </a:rPr>
              <a:t>K</a:t>
            </a:r>
            <a:r>
              <a:rPr lang="en-US" altLang="zh-CN" sz="2400">
                <a:solidFill>
                  <a:srgbClr val="000000"/>
                </a:solidFill>
                <a:latin typeface="Times New Roman" panose="02020603050405020304"/>
                <a:ea typeface="Times New Roman" panose="02020603050405020304"/>
                <a:sym typeface="+mn-ea"/>
              </a:rPr>
              <a:t>OLMOGOROV-A</a:t>
            </a:r>
            <a:r>
              <a:rPr lang="en-US" altLang="zh-CN" sz="2400">
                <a:solidFill>
                  <a:srgbClr val="000000"/>
                </a:solidFill>
                <a:latin typeface="Times New Roman" panose="02020603050405020304"/>
                <a:ea typeface="Times New Roman" panose="02020603050405020304"/>
                <a:sym typeface="+mn-ea"/>
              </a:rPr>
              <a:t>RNOLD N</a:t>
            </a:r>
            <a:r>
              <a:rPr lang="en-US" altLang="zh-CN" sz="2400">
                <a:solidFill>
                  <a:srgbClr val="000000"/>
                </a:solidFill>
                <a:latin typeface="Times New Roman" panose="02020603050405020304"/>
                <a:ea typeface="Times New Roman" panose="02020603050405020304"/>
                <a:sym typeface="+mn-ea"/>
              </a:rPr>
              <a:t>ETWORK (KAN) ARCHITECTURE </a:t>
            </a:r>
            <a:endParaRPr lang="en-US" altLang="zh-CN" sz="2400">
              <a:sym typeface="+mn-ea"/>
            </a:endParaRPr>
          </a:p>
        </p:txBody>
      </p:sp>
      <p:sp>
        <p:nvSpPr>
          <p:cNvPr id="8" name="文本框 7"/>
          <p:cNvSpPr txBox="1"/>
          <p:nvPr/>
        </p:nvSpPr>
        <p:spPr>
          <a:xfrm>
            <a:off x="552450" y="1196975"/>
            <a:ext cx="5080000" cy="398780"/>
          </a:xfrm>
          <a:prstGeom prst="rect">
            <a:avLst/>
          </a:prstGeom>
        </p:spPr>
        <p:txBody>
          <a:bodyPr>
            <a:spAutoFit/>
          </a:bodyPr>
          <a:p>
            <a:r>
              <a:rPr lang="en-US" altLang="zh-CN" sz="2000" b="1">
                <a:solidFill>
                  <a:srgbClr val="000000"/>
                </a:solidFill>
                <a:latin typeface="Times New Roman" panose="02020603050405020304" pitchFamily="18" charset="0"/>
                <a:ea typeface="TimesNewRomanPS-ItalicMT"/>
                <a:cs typeface="Times New Roman" panose="02020603050405020304" pitchFamily="18" charset="0"/>
              </a:rPr>
              <a:t>B. KAN hyperparameters</a:t>
            </a:r>
            <a:endParaRPr lang="en-US" altLang="zh-CN" sz="2000" b="1">
              <a:solidFill>
                <a:srgbClr val="000000"/>
              </a:solidFill>
              <a:latin typeface="Times New Roman" panose="02020603050405020304" pitchFamily="18" charset="0"/>
              <a:ea typeface="TimesNewRomanPS-ItalicMT"/>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pic>
        <p:nvPicPr>
          <p:cNvPr id="3" name="图片 2"/>
          <p:cNvPicPr>
            <a:picLocks noChangeAspect="1"/>
          </p:cNvPicPr>
          <p:nvPr/>
        </p:nvPicPr>
        <p:blipFill>
          <a:blip r:embed="rId2"/>
          <a:srcRect t="3009" b="36155"/>
          <a:stretch>
            <a:fillRect/>
          </a:stretch>
        </p:blipFill>
        <p:spPr>
          <a:xfrm>
            <a:off x="264160" y="2012315"/>
            <a:ext cx="5497830" cy="3416935"/>
          </a:xfrm>
          <a:prstGeom prst="rect">
            <a:avLst/>
          </a:prstGeom>
        </p:spPr>
      </p:pic>
      <p:pic>
        <p:nvPicPr>
          <p:cNvPr id="16" name="图片 15"/>
          <p:cNvPicPr>
            <a:picLocks noChangeAspect="1"/>
          </p:cNvPicPr>
          <p:nvPr/>
        </p:nvPicPr>
        <p:blipFill>
          <a:blip r:embed="rId3"/>
          <a:stretch>
            <a:fillRect/>
          </a:stretch>
        </p:blipFill>
        <p:spPr>
          <a:xfrm>
            <a:off x="6024245" y="3860800"/>
            <a:ext cx="5916930" cy="2305050"/>
          </a:xfrm>
          <a:prstGeom prst="rect">
            <a:avLst/>
          </a:prstGeom>
        </p:spPr>
      </p:pic>
      <p:pic>
        <p:nvPicPr>
          <p:cNvPr id="17" name="图片 16"/>
          <p:cNvPicPr>
            <a:picLocks noChangeAspect="1"/>
          </p:cNvPicPr>
          <p:nvPr/>
        </p:nvPicPr>
        <p:blipFill>
          <a:blip r:embed="rId4"/>
          <a:stretch>
            <a:fillRect/>
          </a:stretch>
        </p:blipFill>
        <p:spPr>
          <a:xfrm>
            <a:off x="6096000" y="1602740"/>
            <a:ext cx="5647690" cy="215900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42645"/>
          </a:xfrm>
          <a:prstGeom prst="rect">
            <a:avLst/>
          </a:prstGeom>
          <a:noFill/>
        </p:spPr>
        <p:txBody>
          <a:bodyPr wrap="square" rtlCol="0" anchor="t">
            <a:noAutofit/>
          </a:bodyPr>
          <a:p>
            <a:pPr marL="285750" indent="-285750" fontAlgn="auto">
              <a:lnSpc>
                <a:spcPct val="200000"/>
              </a:lnSpc>
              <a:buFont typeface="Wingdings" panose="05000000000000000000" charset="0"/>
              <a:buChar char="Ø"/>
            </a:pPr>
            <a:r>
              <a:rPr lang="en-US" altLang="zh-CN" sz="2400">
                <a:sym typeface="+mn-ea"/>
              </a:rPr>
              <a:t>3. </a:t>
            </a:r>
            <a:r>
              <a:rPr lang="en-US" altLang="zh-CN" sz="2400">
                <a:solidFill>
                  <a:srgbClr val="000000"/>
                </a:solidFill>
                <a:latin typeface="Times New Roman" panose="02020603050405020304"/>
                <a:ea typeface="Times New Roman" panose="02020603050405020304"/>
                <a:sym typeface="+mn-ea"/>
              </a:rPr>
              <a:t>NUMERICAL </a:t>
            </a:r>
            <a:r>
              <a:rPr lang="en-US" altLang="zh-CN" sz="2400">
                <a:solidFill>
                  <a:srgbClr val="000000"/>
                </a:solidFill>
                <a:latin typeface="Times New Roman" panose="02020603050405020304"/>
                <a:ea typeface="Times New Roman" panose="02020603050405020304"/>
                <a:sym typeface="+mn-ea"/>
              </a:rPr>
              <a:t>EXAMPLES</a:t>
            </a:r>
            <a:endParaRPr lang="en-US" altLang="zh-CN" sz="2400">
              <a:sym typeface="+mn-ea"/>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sp>
        <p:nvSpPr>
          <p:cNvPr id="9" name="文本框 8"/>
          <p:cNvSpPr txBox="1"/>
          <p:nvPr/>
        </p:nvSpPr>
        <p:spPr>
          <a:xfrm>
            <a:off x="551815" y="1163955"/>
            <a:ext cx="6732270" cy="398780"/>
          </a:xfrm>
          <a:prstGeom prst="rect">
            <a:avLst/>
          </a:prstGeom>
          <a:noFill/>
        </p:spPr>
        <p:txBody>
          <a:bodyPr wrap="square" rtlCol="0">
            <a:spAutoFit/>
          </a:bodyPr>
          <a:p>
            <a:r>
              <a:rPr lang="en-US" altLang="zh-CN" sz="2000" b="1"/>
              <a:t>A. High interpretability</a:t>
            </a:r>
            <a:r>
              <a:rPr lang="en-US" altLang="zh-CN" sz="2000" b="1">
                <a:sym typeface="+mn-ea"/>
              </a:rPr>
              <a:t> </a:t>
            </a:r>
            <a:endParaRPr lang="en-US" altLang="zh-CN" sz="2000" b="1"/>
          </a:p>
        </p:txBody>
      </p:sp>
      <p:pic>
        <p:nvPicPr>
          <p:cNvPr id="13" name="图片 12"/>
          <p:cNvPicPr>
            <a:picLocks noChangeAspect="1"/>
          </p:cNvPicPr>
          <p:nvPr/>
        </p:nvPicPr>
        <p:blipFill>
          <a:blip r:embed="rId2"/>
          <a:srcRect l="16396" r="16567" b="14088"/>
          <a:stretch>
            <a:fillRect/>
          </a:stretch>
        </p:blipFill>
        <p:spPr>
          <a:xfrm>
            <a:off x="551815" y="2205355"/>
            <a:ext cx="5003165" cy="3014980"/>
          </a:xfrm>
          <a:prstGeom prst="rect">
            <a:avLst/>
          </a:prstGeom>
        </p:spPr>
      </p:pic>
      <p:pic>
        <p:nvPicPr>
          <p:cNvPr id="14" name="图片 13"/>
          <p:cNvPicPr>
            <a:picLocks noChangeAspect="1"/>
          </p:cNvPicPr>
          <p:nvPr/>
        </p:nvPicPr>
        <p:blipFill>
          <a:blip r:embed="rId3"/>
          <a:stretch>
            <a:fillRect/>
          </a:stretch>
        </p:blipFill>
        <p:spPr>
          <a:xfrm>
            <a:off x="6024245" y="1485265"/>
            <a:ext cx="5914390" cy="4632325"/>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42645"/>
          </a:xfrm>
          <a:prstGeom prst="rect">
            <a:avLst/>
          </a:prstGeom>
          <a:noFill/>
        </p:spPr>
        <p:txBody>
          <a:bodyPr wrap="square" rtlCol="0" anchor="t">
            <a:noAutofit/>
          </a:bodyPr>
          <a:p>
            <a:pPr marL="285750" indent="-285750" fontAlgn="auto">
              <a:lnSpc>
                <a:spcPct val="200000"/>
              </a:lnSpc>
              <a:buFont typeface="Wingdings" panose="05000000000000000000" charset="0"/>
              <a:buChar char="Ø"/>
            </a:pPr>
            <a:r>
              <a:rPr lang="en-US" altLang="zh-CN" sz="2400">
                <a:sym typeface="+mn-ea"/>
              </a:rPr>
              <a:t>3. </a:t>
            </a:r>
            <a:r>
              <a:rPr lang="en-US" altLang="zh-CN" sz="2400">
                <a:solidFill>
                  <a:srgbClr val="000000"/>
                </a:solidFill>
                <a:latin typeface="Times New Roman" panose="02020603050405020304"/>
                <a:ea typeface="Times New Roman" panose="02020603050405020304"/>
                <a:sym typeface="+mn-ea"/>
              </a:rPr>
              <a:t>NUMERICAL </a:t>
            </a:r>
            <a:r>
              <a:rPr lang="en-US" altLang="zh-CN" sz="2400">
                <a:solidFill>
                  <a:srgbClr val="000000"/>
                </a:solidFill>
                <a:latin typeface="Times New Roman" panose="02020603050405020304"/>
                <a:ea typeface="Times New Roman" panose="02020603050405020304"/>
                <a:sym typeface="+mn-ea"/>
              </a:rPr>
              <a:t>EXAMPLES</a:t>
            </a:r>
            <a:endParaRPr lang="en-US" altLang="zh-CN" sz="2400">
              <a:sym typeface="+mn-ea"/>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sp>
        <p:nvSpPr>
          <p:cNvPr id="9" name="文本框 8"/>
          <p:cNvSpPr txBox="1"/>
          <p:nvPr/>
        </p:nvSpPr>
        <p:spPr>
          <a:xfrm>
            <a:off x="551815" y="1163955"/>
            <a:ext cx="6732270" cy="398780"/>
          </a:xfrm>
          <a:prstGeom prst="rect">
            <a:avLst/>
          </a:prstGeom>
          <a:noFill/>
        </p:spPr>
        <p:txBody>
          <a:bodyPr wrap="square" rtlCol="0">
            <a:spAutoFit/>
          </a:bodyPr>
          <a:p>
            <a:r>
              <a:rPr lang="en-US" altLang="zh-CN" sz="2000" b="1"/>
              <a:t>B. High</a:t>
            </a:r>
            <a:r>
              <a:rPr lang="en-US" altLang="zh-CN" sz="2000" b="1">
                <a:sym typeface="+mn-ea"/>
              </a:rPr>
              <a:t> accuracy</a:t>
            </a:r>
            <a:r>
              <a:rPr lang="en-US" altLang="zh-CN" sz="2000" b="1"/>
              <a:t> of KAN</a:t>
            </a:r>
            <a:endParaRPr lang="en-US" altLang="zh-CN" sz="2000" b="1"/>
          </a:p>
        </p:txBody>
      </p:sp>
      <p:pic>
        <p:nvPicPr>
          <p:cNvPr id="11" name="图片 10"/>
          <p:cNvPicPr>
            <a:picLocks noChangeAspect="1"/>
          </p:cNvPicPr>
          <p:nvPr/>
        </p:nvPicPr>
        <p:blipFill>
          <a:blip r:embed="rId2"/>
          <a:stretch>
            <a:fillRect/>
          </a:stretch>
        </p:blipFill>
        <p:spPr>
          <a:xfrm>
            <a:off x="6311900" y="1386840"/>
            <a:ext cx="4740275" cy="4991735"/>
          </a:xfrm>
          <a:prstGeom prst="rect">
            <a:avLst/>
          </a:prstGeom>
        </p:spPr>
      </p:pic>
      <p:pic>
        <p:nvPicPr>
          <p:cNvPr id="16" name="图片 15"/>
          <p:cNvPicPr>
            <a:picLocks noChangeAspect="1"/>
          </p:cNvPicPr>
          <p:nvPr/>
        </p:nvPicPr>
        <p:blipFill>
          <a:blip r:embed="rId3"/>
          <a:stretch>
            <a:fillRect/>
          </a:stretch>
        </p:blipFill>
        <p:spPr>
          <a:xfrm>
            <a:off x="480060" y="1680845"/>
            <a:ext cx="5273675" cy="469773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42645"/>
          </a:xfrm>
          <a:prstGeom prst="rect">
            <a:avLst/>
          </a:prstGeom>
          <a:noFill/>
        </p:spPr>
        <p:txBody>
          <a:bodyPr wrap="square" rtlCol="0" anchor="t">
            <a:noAutofit/>
          </a:bodyPr>
          <a:p>
            <a:pPr marL="285750" indent="-285750" fontAlgn="auto">
              <a:lnSpc>
                <a:spcPct val="200000"/>
              </a:lnSpc>
              <a:buFont typeface="Wingdings" panose="05000000000000000000" charset="0"/>
              <a:buChar char="Ø"/>
            </a:pPr>
            <a:r>
              <a:rPr lang="en-US" altLang="zh-CN" sz="2400">
                <a:sym typeface="+mn-ea"/>
              </a:rPr>
              <a:t>3. </a:t>
            </a:r>
            <a:r>
              <a:rPr lang="en-US" altLang="zh-CN" sz="2400">
                <a:solidFill>
                  <a:srgbClr val="000000"/>
                </a:solidFill>
                <a:latin typeface="Times New Roman" panose="02020603050405020304"/>
                <a:ea typeface="Times New Roman" panose="02020603050405020304"/>
                <a:sym typeface="+mn-ea"/>
              </a:rPr>
              <a:t>NUMERICAL </a:t>
            </a:r>
            <a:r>
              <a:rPr lang="en-US" altLang="zh-CN" sz="2400">
                <a:solidFill>
                  <a:srgbClr val="000000"/>
                </a:solidFill>
                <a:latin typeface="Times New Roman" panose="02020603050405020304"/>
                <a:ea typeface="Times New Roman" panose="02020603050405020304"/>
                <a:sym typeface="+mn-ea"/>
              </a:rPr>
              <a:t>EXAMPLES</a:t>
            </a:r>
            <a:endParaRPr lang="en-US" altLang="zh-CN" sz="2400">
              <a:sym typeface="+mn-ea"/>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sp>
        <p:nvSpPr>
          <p:cNvPr id="9" name="文本框 8"/>
          <p:cNvSpPr txBox="1"/>
          <p:nvPr/>
        </p:nvSpPr>
        <p:spPr>
          <a:xfrm>
            <a:off x="551815" y="1163955"/>
            <a:ext cx="6732270" cy="398780"/>
          </a:xfrm>
          <a:prstGeom prst="rect">
            <a:avLst/>
          </a:prstGeom>
          <a:noFill/>
        </p:spPr>
        <p:txBody>
          <a:bodyPr wrap="square" rtlCol="0">
            <a:spAutoFit/>
          </a:bodyPr>
          <a:p>
            <a:r>
              <a:rPr lang="en-US" altLang="zh-CN" sz="2000" b="1"/>
              <a:t>C. Efficient convergence of KAN</a:t>
            </a:r>
            <a:endParaRPr lang="en-US" altLang="zh-CN" sz="2000" b="1"/>
          </a:p>
        </p:txBody>
      </p:sp>
      <p:pic>
        <p:nvPicPr>
          <p:cNvPr id="3" name="图片 2"/>
          <p:cNvPicPr>
            <a:picLocks noChangeAspect="1"/>
          </p:cNvPicPr>
          <p:nvPr/>
        </p:nvPicPr>
        <p:blipFill>
          <a:blip r:embed="rId2"/>
          <a:stretch>
            <a:fillRect/>
          </a:stretch>
        </p:blipFill>
        <p:spPr>
          <a:xfrm>
            <a:off x="2665730" y="1628775"/>
            <a:ext cx="6474460" cy="2453005"/>
          </a:xfrm>
          <a:prstGeom prst="rect">
            <a:avLst/>
          </a:prstGeom>
        </p:spPr>
      </p:pic>
      <p:pic>
        <p:nvPicPr>
          <p:cNvPr id="7" name="图片 6"/>
          <p:cNvPicPr>
            <a:picLocks noChangeAspect="1"/>
          </p:cNvPicPr>
          <p:nvPr/>
        </p:nvPicPr>
        <p:blipFill>
          <a:blip r:embed="rId3"/>
          <a:stretch>
            <a:fillRect/>
          </a:stretch>
        </p:blipFill>
        <p:spPr>
          <a:xfrm>
            <a:off x="2737485" y="4004310"/>
            <a:ext cx="6414770" cy="242951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15" name="文本框 14"/>
          <p:cNvSpPr txBox="1"/>
          <p:nvPr/>
        </p:nvSpPr>
        <p:spPr>
          <a:xfrm>
            <a:off x="120015" y="476885"/>
            <a:ext cx="9500235" cy="842645"/>
          </a:xfrm>
          <a:prstGeom prst="rect">
            <a:avLst/>
          </a:prstGeom>
          <a:noFill/>
        </p:spPr>
        <p:txBody>
          <a:bodyPr wrap="square" rtlCol="0" anchor="t">
            <a:noAutofit/>
          </a:bodyPr>
          <a:p>
            <a:pPr marL="285750" indent="-285750" fontAlgn="auto">
              <a:lnSpc>
                <a:spcPct val="200000"/>
              </a:lnSpc>
              <a:buFont typeface="Wingdings" panose="05000000000000000000" charset="0"/>
              <a:buChar char="Ø"/>
            </a:pPr>
            <a:r>
              <a:rPr lang="en-US" altLang="zh-CN" sz="2400">
                <a:sym typeface="+mn-ea"/>
              </a:rPr>
              <a:t>3. </a:t>
            </a:r>
            <a:r>
              <a:rPr lang="en-US" altLang="zh-CN" sz="2400">
                <a:solidFill>
                  <a:srgbClr val="000000"/>
                </a:solidFill>
                <a:latin typeface="Times New Roman" panose="02020603050405020304"/>
                <a:ea typeface="Times New Roman" panose="02020603050405020304"/>
                <a:sym typeface="+mn-ea"/>
              </a:rPr>
              <a:t>NUMERICAL </a:t>
            </a:r>
            <a:r>
              <a:rPr lang="en-US" altLang="zh-CN" sz="2400">
                <a:solidFill>
                  <a:srgbClr val="000000"/>
                </a:solidFill>
                <a:latin typeface="Times New Roman" panose="02020603050405020304"/>
                <a:ea typeface="Times New Roman" panose="02020603050405020304"/>
                <a:sym typeface="+mn-ea"/>
              </a:rPr>
              <a:t>EXAMPLES</a:t>
            </a:r>
            <a:endParaRPr lang="en-US" altLang="zh-CN" sz="2400">
              <a:sym typeface="+mn-ea"/>
            </a:endParaRPr>
          </a:p>
        </p:txBody>
      </p:sp>
      <p:pic>
        <p:nvPicPr>
          <p:cNvPr id="2" name="图片 1"/>
          <p:cNvPicPr>
            <a:picLocks noChangeAspect="1"/>
          </p:cNvPicPr>
          <p:nvPr/>
        </p:nvPicPr>
        <p:blipFill>
          <a:blip r:embed="rId1"/>
          <a:stretch>
            <a:fillRect/>
          </a:stretch>
        </p:blipFill>
        <p:spPr>
          <a:xfrm>
            <a:off x="-23928070" y="-83618070"/>
            <a:ext cx="22913975" cy="13014325"/>
          </a:xfrm>
          <a:prstGeom prst="rect">
            <a:avLst/>
          </a:prstGeom>
        </p:spPr>
      </p:pic>
      <p:sp>
        <p:nvSpPr>
          <p:cNvPr id="9" name="文本框 8"/>
          <p:cNvSpPr txBox="1"/>
          <p:nvPr/>
        </p:nvSpPr>
        <p:spPr>
          <a:xfrm>
            <a:off x="551815" y="1163955"/>
            <a:ext cx="6732270" cy="398780"/>
          </a:xfrm>
          <a:prstGeom prst="rect">
            <a:avLst/>
          </a:prstGeom>
          <a:noFill/>
        </p:spPr>
        <p:txBody>
          <a:bodyPr wrap="square" rtlCol="0">
            <a:spAutoFit/>
          </a:bodyPr>
          <a:p>
            <a:r>
              <a:rPr lang="en-US" altLang="zh-CN" sz="2000" b="1"/>
              <a:t>D. Generalizability and flexibility of KAN</a:t>
            </a:r>
            <a:endParaRPr lang="en-US" altLang="zh-CN" sz="2000" b="1"/>
          </a:p>
        </p:txBody>
      </p:sp>
      <p:pic>
        <p:nvPicPr>
          <p:cNvPr id="8" name="图片 7"/>
          <p:cNvPicPr>
            <a:picLocks noChangeAspect="1"/>
          </p:cNvPicPr>
          <p:nvPr/>
        </p:nvPicPr>
        <p:blipFill>
          <a:blip r:embed="rId2"/>
          <a:srcRect l="932"/>
          <a:stretch>
            <a:fillRect/>
          </a:stretch>
        </p:blipFill>
        <p:spPr>
          <a:xfrm>
            <a:off x="1920240" y="1701165"/>
            <a:ext cx="7696200" cy="4441825"/>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 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529590" y="813435"/>
            <a:ext cx="11040745" cy="5746115"/>
          </a:xfrm>
          <a:prstGeom prst="rect">
            <a:avLst/>
          </a:prstGeom>
          <a:noFill/>
        </p:spPr>
        <p:txBody>
          <a:bodyPr wrap="square" rtlCol="0" anchor="t">
            <a:noAutofit/>
          </a:bodyPr>
          <a:p>
            <a:pPr indent="457200" algn="just" fontAlgn="auto">
              <a:lnSpc>
                <a:spcPct val="150000"/>
              </a:lnSpc>
            </a:pPr>
            <a:r>
              <a:rPr lang="en-US" altLang="zh-CN" sz="2400" dirty="0">
                <a:latin typeface="Times New Roman" panose="02020603050405020304" pitchFamily="18" charset="0"/>
                <a:cs typeface="Times New Roman" panose="02020603050405020304" pitchFamily="18" charset="0"/>
                <a:sym typeface="+mn-ea"/>
              </a:rPr>
              <a:t>This study explored the practical application of KAN in 2-D computational magnetostatic problems.  KAN delivers accurate solutions for both square and circular geometries while offering strong interpretability. Moreover, KAN achieves convergence with significantly fewer training steps and higher efficiency, requiring far fewer hyperparameters compared to MLP-PINN.</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p>
            <a:pPr indent="457200" algn="just"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This paper propose the Denoising Hamiltonian Network (DHN), a novel framework that generalizes Hamiltonian mechanics operators into more flexible neural operators.</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DHN captures non-local temporal relationships and mitigates numerical integration errors through a denoising mechanism</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also supports multi-system modeling with a global conditioning mechanism.</a:t>
            </a:r>
            <a:endParaRPr lang="en-US" altLang="zh-CN" sz="2400" dirty="0">
              <a:latin typeface="Times New Roman" panose="02020603050405020304" pitchFamily="18" charset="0"/>
              <a:cs typeface="Times New Roman" panose="02020603050405020304" pitchFamily="18" charset="0"/>
              <a:sym typeface="+mn-ea"/>
            </a:endParaRPr>
          </a:p>
          <a:p>
            <a:pPr indent="457200"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80" y="1967574"/>
            <a:ext cx="12186920" cy="2367915"/>
            <a:chOff x="1525913" y="1960275"/>
            <a:chExt cx="9160220" cy="2278757"/>
          </a:xfrm>
        </p:grpSpPr>
        <p:sp>
          <p:nvSpPr>
            <p:cNvPr id="8" name="矩形 7"/>
            <p:cNvSpPr/>
            <p:nvPr/>
          </p:nvSpPr>
          <p:spPr>
            <a:xfrm>
              <a:off x="1525913" y="1960275"/>
              <a:ext cx="9160220" cy="227875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16714"/>
              <a:ext cx="8233103" cy="1331567"/>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 Deep Statistical Solver for Distribution</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rPr>
                <a:t>System State Estimation</a:t>
              </a:r>
              <a:endParaRPr lang="en-US" altLang="zh-CN" sz="2800" b="1" dirty="0">
                <a:solidFill>
                  <a:schemeClr val="bg1"/>
                </a:solidFill>
                <a:latin typeface="Arial" panose="020B0604020202020204" pitchFamily="34" charset="0"/>
                <a:ea typeface="等线" panose="02010600030101010101" charset="-122"/>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5</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7" name="文本框 6"/>
          <p:cNvSpPr txBox="1"/>
          <p:nvPr/>
        </p:nvSpPr>
        <p:spPr>
          <a:xfrm>
            <a:off x="351876" y="4596014"/>
            <a:ext cx="11648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a:t>
            </a:r>
            <a:r>
              <a:rPr lang="en-US" altLang="zh-CN" dirty="0">
                <a:latin typeface="Arial" panose="020B0604020202020204" pitchFamily="34" charset="0"/>
                <a:cs typeface="Arial" panose="020B0604020202020204" pitchFamily="34" charset="0"/>
              </a:rPr>
              <a:t>IEEE TRANSACTIONS ON POWER SYSTEMS</a:t>
            </a:r>
            <a:endParaRPr lang="en-US" altLang="zh-CN" dirty="0">
              <a:latin typeface="Arial" panose="020B0604020202020204" pitchFamily="34" charset="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sp>
        <p:nvSpPr>
          <p:cNvPr id="5" name="文本框 4"/>
          <p:cNvSpPr txBox="1"/>
          <p:nvPr/>
        </p:nvSpPr>
        <p:spPr>
          <a:xfrm>
            <a:off x="635" y="3933190"/>
            <a:ext cx="12673330" cy="483235"/>
          </a:xfrm>
          <a:prstGeom prst="rect">
            <a:avLst/>
          </a:prstGeom>
          <a:noFill/>
        </p:spPr>
        <p:txBody>
          <a:bodyPr wrap="square" rtlCol="0">
            <a:noAutofit/>
          </a:bodyPr>
          <a:lstStyle/>
          <a:p>
            <a:r>
              <a:rPr lang="en-US" altLang="zh-CN" dirty="0">
                <a:solidFill>
                  <a:schemeClr val="bg1"/>
                </a:solidFill>
                <a:latin typeface="Arial" panose="020B0604020202020204" pitchFamily="34" charset="0"/>
                <a:cs typeface="Arial" panose="020B0604020202020204" pitchFamily="34" charset="0"/>
              </a:rPr>
              <a:t>Benjamin Habib , Elvin Isufi , Member, IEEE, Ward van Breda, Arjen Jongepier ,and Jochen L. Cremer , Member, IEEE</a:t>
            </a:r>
            <a:endParaRPr lang="en-US" altLang="zh-CN"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80645" y="909320"/>
            <a:ext cx="12118975" cy="4707890"/>
          </a:xfrm>
          <a:prstGeom prst="rect">
            <a:avLst/>
          </a:prstGeom>
          <a:noFill/>
        </p:spPr>
        <p:txBody>
          <a:bodyPr wrap="square" rtlCol="0">
            <a:noAutofit/>
          </a:bodyPr>
          <a:p>
            <a:pPr marL="285750" indent="-285750" fontAlgn="auto">
              <a:lnSpc>
                <a:spcPct val="20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(1) Implementing accurate Distribution System State Estimation (DSSE) faces  the lack of observability and the high density of the distribution system. </a:t>
            </a:r>
            <a:endParaRPr lang="en-US" altLang="zh-CN" sz="2400">
              <a:latin typeface="Times New Roman" panose="02020603050405020304" pitchFamily="18" charset="0"/>
              <a:cs typeface="Times New Roman" panose="02020603050405020304" pitchFamily="18" charset="0"/>
            </a:endParaRPr>
          </a:p>
          <a:p>
            <a:pPr marL="285750" indent="-285750" fontAlgn="auto">
              <a:lnSpc>
                <a:spcPct val="20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(2) While data-driven alternatives based on Machine Learning models could be a choice, they suffer in DSSE because of the lack of labeled data. </a:t>
            </a:r>
            <a:endParaRPr lang="en-US" altLang="zh-CN" sz="2400">
              <a:latin typeface="Times New Roman" panose="02020603050405020304" pitchFamily="18" charset="0"/>
              <a:cs typeface="Times New Roman" panose="02020603050405020304" pitchFamily="18" charset="0"/>
            </a:endParaRPr>
          </a:p>
          <a:p>
            <a:pPr marL="285750" indent="-285750" fontAlgn="auto">
              <a:lnSpc>
                <a:spcPct val="20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(3) measurements in the distribution system are often noisy, corrupted, and unavailable.</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192405" y="909320"/>
            <a:ext cx="11525885" cy="507746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 This work propose the Deep Statistical Solver for Distribution System State Estimation(DSS2), a deep learning model based on graph neural networks(GNNs) that accounts for the network structure of the distribution system and the governing power flow equations of the problem.DSS2 is based on GNN and leverages hypergraphs to model the network as a graph into the deep-learning algorithm and to represent the heterogeneous components of the distribution systems. </a:t>
            </a:r>
            <a:endParaRPr lang="en-US" altLang="zh-CN" sz="2400">
              <a:latin typeface="Times New Roman" panose="02020603050405020304" pitchFamily="18" charset="0"/>
              <a:cs typeface="Times New Roman" panose="02020603050405020304" pitchFamily="18" charset="0"/>
            </a:endParaRPr>
          </a:p>
          <a:p>
            <a:pPr marL="285750" indent="-285750" fontAlgn="auto">
              <a:lnSpc>
                <a:spcPct val="150000"/>
              </a:lnSpc>
              <a:buFont typeface="Wingdings" panose="05000000000000000000" charset="0"/>
              <a:buChar char="Ø"/>
            </a:pPr>
            <a:r>
              <a:rPr lang="en-US" altLang="zh-CN" sz="2400">
                <a:latin typeface="Times New Roman" panose="02020603050405020304" pitchFamily="18" charset="0"/>
                <a:cs typeface="Times New Roman" panose="02020603050405020304" pitchFamily="18" charset="0"/>
              </a:rPr>
              <a:t>A weakly supervised learning approach is put forth to train the DSS2: by enforcing the GNN output into the power flow equations, we force the DSS2 to respect the physics of the distribution system.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1. PROPOSED APPROACH FOR STATE ESTIMATION</a:t>
            </a:r>
            <a:endParaRPr lang="en-US" altLang="zh-CN" sz="2400">
              <a:sym typeface="+mn-ea"/>
            </a:endParaRPr>
          </a:p>
        </p:txBody>
      </p:sp>
      <p:sp>
        <p:nvSpPr>
          <p:cNvPr id="2" name="文本框 1"/>
          <p:cNvSpPr txBox="1"/>
          <p:nvPr/>
        </p:nvSpPr>
        <p:spPr>
          <a:xfrm>
            <a:off x="767715" y="1340803"/>
            <a:ext cx="5080000" cy="398780"/>
          </a:xfrm>
          <a:prstGeom prst="rect">
            <a:avLst/>
          </a:prstGeom>
        </p:spPr>
        <p:txBody>
          <a:bodyPr>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A. Conventional Problem Formulation</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95960" y="2277110"/>
            <a:ext cx="5269865" cy="2095500"/>
          </a:xfrm>
          <a:prstGeom prst="rect">
            <a:avLst/>
          </a:prstGeom>
        </p:spPr>
      </p:pic>
      <p:pic>
        <p:nvPicPr>
          <p:cNvPr id="5" name="图片 4"/>
          <p:cNvPicPr>
            <a:picLocks noChangeAspect="1"/>
          </p:cNvPicPr>
          <p:nvPr/>
        </p:nvPicPr>
        <p:blipFill>
          <a:blip r:embed="rId2"/>
          <a:srcRect t="15554"/>
          <a:stretch>
            <a:fillRect/>
          </a:stretch>
        </p:blipFill>
        <p:spPr>
          <a:xfrm>
            <a:off x="6743700" y="1485265"/>
            <a:ext cx="4364990" cy="4992370"/>
          </a:xfrm>
          <a:prstGeom prst="rect">
            <a:avLst/>
          </a:prstGeom>
        </p:spPr>
      </p:pic>
      <p:pic>
        <p:nvPicPr>
          <p:cNvPr id="6" name="图片 5"/>
          <p:cNvPicPr>
            <a:picLocks noChangeAspect="1"/>
          </p:cNvPicPr>
          <p:nvPr/>
        </p:nvPicPr>
        <p:blipFill>
          <a:blip r:embed="rId3"/>
          <a:stretch>
            <a:fillRect/>
          </a:stretch>
        </p:blipFill>
        <p:spPr>
          <a:xfrm>
            <a:off x="695960" y="4364990"/>
            <a:ext cx="5250815" cy="1099820"/>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1. PROPOSED APPROACH FOR STATE ESTIMATION</a:t>
            </a:r>
            <a:endParaRPr lang="en-US" altLang="zh-CN" sz="2400">
              <a:sym typeface="+mn-ea"/>
            </a:endParaRPr>
          </a:p>
        </p:txBody>
      </p:sp>
      <p:sp>
        <p:nvSpPr>
          <p:cNvPr id="2" name="文本框 1"/>
          <p:cNvSpPr txBox="1"/>
          <p:nvPr/>
        </p:nvSpPr>
        <p:spPr>
          <a:xfrm>
            <a:off x="407670" y="1340803"/>
            <a:ext cx="5080000" cy="398780"/>
          </a:xfrm>
          <a:prstGeom prst="rect">
            <a:avLst/>
          </a:prstGeom>
        </p:spPr>
        <p:txBody>
          <a:bodyPr>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A. Conventional Problem Formulation</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311900" y="1412875"/>
            <a:ext cx="4620260" cy="4714875"/>
          </a:xfrm>
          <a:prstGeom prst="rect">
            <a:avLst/>
          </a:prstGeom>
        </p:spPr>
      </p:pic>
      <p:sp>
        <p:nvSpPr>
          <p:cNvPr id="7" name="文本框 6"/>
          <p:cNvSpPr txBox="1"/>
          <p:nvPr/>
        </p:nvSpPr>
        <p:spPr>
          <a:xfrm>
            <a:off x="407670" y="1813243"/>
            <a:ext cx="5080000" cy="398780"/>
          </a:xfrm>
          <a:prstGeom prst="rect">
            <a:avLst/>
          </a:prstGeom>
        </p:spPr>
        <p:txBody>
          <a:bodyPr>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B. Weakly Supervised Learning</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767715" y="2243455"/>
            <a:ext cx="4055110" cy="2180590"/>
          </a:xfrm>
          <a:prstGeom prst="rect">
            <a:avLst/>
          </a:prstGeom>
        </p:spPr>
      </p:pic>
      <p:pic>
        <p:nvPicPr>
          <p:cNvPr id="9" name="图片 8"/>
          <p:cNvPicPr>
            <a:picLocks noChangeAspect="1"/>
          </p:cNvPicPr>
          <p:nvPr/>
        </p:nvPicPr>
        <p:blipFill>
          <a:blip r:embed="rId3"/>
          <a:stretch>
            <a:fillRect/>
          </a:stretch>
        </p:blipFill>
        <p:spPr>
          <a:xfrm>
            <a:off x="695960" y="4784725"/>
            <a:ext cx="4003675" cy="1747520"/>
          </a:xfrm>
          <a:prstGeom prst="rect">
            <a:avLst/>
          </a:prstGeom>
        </p:spPr>
      </p:pic>
      <p:sp>
        <p:nvSpPr>
          <p:cNvPr id="10" name="文本框 9"/>
          <p:cNvSpPr txBox="1"/>
          <p:nvPr/>
        </p:nvSpPr>
        <p:spPr>
          <a:xfrm>
            <a:off x="407670" y="4364990"/>
            <a:ext cx="6014085"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C. Physical Penalization Terms in the Loss Function</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2. THE DEEP STATISTICAL SOLVER MODEL</a:t>
            </a:r>
            <a:endParaRPr lang="en-US" altLang="zh-CN" sz="2400">
              <a:sym typeface="+mn-ea"/>
            </a:endParaRPr>
          </a:p>
        </p:txBody>
      </p:sp>
      <p:sp>
        <p:nvSpPr>
          <p:cNvPr id="6" name="文本框 5"/>
          <p:cNvSpPr txBox="1"/>
          <p:nvPr/>
        </p:nvSpPr>
        <p:spPr>
          <a:xfrm>
            <a:off x="695960" y="1412875"/>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A. Hyper-Heterogeneous Multi Graph (H2MG)</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068955" y="2095500"/>
            <a:ext cx="5667375" cy="3669030"/>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2. THE DEEP STATISTICAL SOLVER MODEL</a:t>
            </a:r>
            <a:endParaRPr lang="en-US" altLang="zh-CN" sz="2400">
              <a:sym typeface="+mn-ea"/>
            </a:endParaRPr>
          </a:p>
        </p:txBody>
      </p:sp>
      <p:sp>
        <p:nvSpPr>
          <p:cNvPr id="6" name="文本框 5"/>
          <p:cNvSpPr txBox="1"/>
          <p:nvPr/>
        </p:nvSpPr>
        <p:spPr>
          <a:xfrm>
            <a:off x="695960" y="1268730"/>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B. H2MG Neural Network (H2MGNN)</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983615" y="1701165"/>
            <a:ext cx="4990465" cy="4697095"/>
          </a:xfrm>
          <a:prstGeom prst="rect">
            <a:avLst/>
          </a:prstGeom>
        </p:spPr>
      </p:pic>
      <p:pic>
        <p:nvPicPr>
          <p:cNvPr id="3" name="图片 2"/>
          <p:cNvPicPr>
            <a:picLocks noChangeAspect="1"/>
          </p:cNvPicPr>
          <p:nvPr/>
        </p:nvPicPr>
        <p:blipFill>
          <a:blip r:embed="rId2"/>
          <a:stretch>
            <a:fillRect/>
          </a:stretch>
        </p:blipFill>
        <p:spPr>
          <a:xfrm>
            <a:off x="6383655" y="1845310"/>
            <a:ext cx="5293995" cy="1754505"/>
          </a:xfrm>
          <a:prstGeom prst="rect">
            <a:avLst/>
          </a:prstGeom>
        </p:spPr>
      </p:pic>
      <p:pic>
        <p:nvPicPr>
          <p:cNvPr id="4" name="图片 3"/>
          <p:cNvPicPr>
            <a:picLocks noChangeAspect="1"/>
          </p:cNvPicPr>
          <p:nvPr/>
        </p:nvPicPr>
        <p:blipFill>
          <a:blip r:embed="rId3"/>
          <a:stretch>
            <a:fillRect/>
          </a:stretch>
        </p:blipFill>
        <p:spPr>
          <a:xfrm>
            <a:off x="6599555" y="3933190"/>
            <a:ext cx="4225925" cy="163639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2927985" y="1605915"/>
            <a:ext cx="6840220" cy="3722370"/>
          </a:xfrm>
          <a:prstGeom prst="rect">
            <a:avLst/>
          </a:prstGeom>
        </p:spPr>
      </p:pic>
      <p:sp>
        <p:nvSpPr>
          <p:cNvPr id="3" name="文本框 2"/>
          <p:cNvSpPr txBox="1"/>
          <p:nvPr/>
        </p:nvSpPr>
        <p:spPr>
          <a:xfrm>
            <a:off x="263525" y="923290"/>
            <a:ext cx="4064000" cy="521970"/>
          </a:xfrm>
          <a:prstGeom prst="rect">
            <a:avLst/>
          </a:prstGeom>
          <a:noFill/>
        </p:spPr>
        <p:txBody>
          <a:bodyPr wrap="square" rtlCol="0">
            <a:spAutoFit/>
          </a:bodyPr>
          <a:p>
            <a:r>
              <a:rPr lang="en-US" altLang="zh-CN" sz="2800" b="1"/>
              <a:t>1. Motivation</a:t>
            </a:r>
            <a:endParaRPr lang="en-US" altLang="zh-CN" sz="2800" b="1"/>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ym typeface="+mn-ea"/>
              </a:rPr>
              <a:t>2. THE DEEP STATISTICAL SOLVER MODEL</a:t>
            </a:r>
            <a:endParaRPr lang="en-US" altLang="zh-CN" sz="2400">
              <a:sym typeface="+mn-ea"/>
            </a:endParaRPr>
          </a:p>
        </p:txBody>
      </p:sp>
      <p:sp>
        <p:nvSpPr>
          <p:cNvPr id="6" name="文本框 5"/>
          <p:cNvSpPr txBox="1"/>
          <p:nvPr/>
        </p:nvSpPr>
        <p:spPr>
          <a:xfrm>
            <a:off x="695960" y="1268730"/>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C. Proposed DSS</a:t>
            </a:r>
            <a:r>
              <a:rPr lang="en-US" altLang="zh-CN" sz="2000" b="1" baseline="30000">
                <a:solidFill>
                  <a:srgbClr val="231F20"/>
                </a:solidFill>
                <a:latin typeface="Times New Roman" panose="02020603050405020304" pitchFamily="18" charset="0"/>
                <a:ea typeface="Times-Italic"/>
                <a:cs typeface="Times New Roman" panose="02020603050405020304" pitchFamily="18" charset="0"/>
              </a:rPr>
              <a:t>2</a:t>
            </a:r>
            <a:r>
              <a:rPr lang="en-US" altLang="zh-CN" sz="2000" b="1">
                <a:solidFill>
                  <a:srgbClr val="231F20"/>
                </a:solidFill>
                <a:latin typeface="Times New Roman" panose="02020603050405020304" pitchFamily="18" charset="0"/>
                <a:ea typeface="Times-Italic"/>
                <a:cs typeface="Times New Roman" panose="02020603050405020304" pitchFamily="18" charset="0"/>
              </a:rPr>
              <a:t> Implementation</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416050" y="1845310"/>
            <a:ext cx="5387975" cy="399288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olidFill>
                  <a:srgbClr val="231F20"/>
                </a:solidFill>
                <a:latin typeface="Times-Roman"/>
                <a:ea typeface="Times-Roman"/>
                <a:sym typeface="+mn-ea"/>
              </a:rPr>
              <a:t>3. CASE </a:t>
            </a:r>
            <a:r>
              <a:rPr lang="en-US" altLang="zh-CN" sz="2400">
                <a:solidFill>
                  <a:srgbClr val="231F20"/>
                </a:solidFill>
                <a:latin typeface="Times-Roman"/>
                <a:ea typeface="Times-Roman"/>
                <a:sym typeface="+mn-ea"/>
              </a:rPr>
              <a:t>STUDIES</a:t>
            </a:r>
            <a:endParaRPr lang="en-US" altLang="zh-CN" sz="2400">
              <a:sym typeface="+mn-ea"/>
            </a:endParaRPr>
          </a:p>
        </p:txBody>
      </p:sp>
      <p:sp>
        <p:nvSpPr>
          <p:cNvPr id="6" name="文本框 5"/>
          <p:cNvSpPr txBox="1"/>
          <p:nvPr/>
        </p:nvSpPr>
        <p:spPr>
          <a:xfrm>
            <a:off x="695960" y="1268730"/>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A. Test Systems and Setup</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40105" y="2061210"/>
            <a:ext cx="5231130" cy="3559810"/>
          </a:xfrm>
          <a:prstGeom prst="rect">
            <a:avLst/>
          </a:prstGeom>
        </p:spPr>
      </p:pic>
      <p:pic>
        <p:nvPicPr>
          <p:cNvPr id="3" name="图片 2"/>
          <p:cNvPicPr>
            <a:picLocks noChangeAspect="1"/>
          </p:cNvPicPr>
          <p:nvPr/>
        </p:nvPicPr>
        <p:blipFill>
          <a:blip r:embed="rId2"/>
          <a:stretch>
            <a:fillRect/>
          </a:stretch>
        </p:blipFill>
        <p:spPr>
          <a:xfrm>
            <a:off x="6599555" y="1668145"/>
            <a:ext cx="4747260" cy="398272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olidFill>
                  <a:srgbClr val="231F20"/>
                </a:solidFill>
                <a:latin typeface="Times-Roman"/>
                <a:ea typeface="Times-Roman"/>
                <a:sym typeface="+mn-ea"/>
              </a:rPr>
              <a:t>3. CASE </a:t>
            </a:r>
            <a:r>
              <a:rPr lang="en-US" altLang="zh-CN" sz="2400">
                <a:solidFill>
                  <a:srgbClr val="231F20"/>
                </a:solidFill>
                <a:latin typeface="Times-Roman"/>
                <a:ea typeface="Times-Roman"/>
                <a:sym typeface="+mn-ea"/>
              </a:rPr>
              <a:t>STUDIES</a:t>
            </a:r>
            <a:endParaRPr lang="en-US" altLang="zh-CN" sz="2400">
              <a:sym typeface="+mn-ea"/>
            </a:endParaRPr>
          </a:p>
        </p:txBody>
      </p:sp>
      <p:sp>
        <p:nvSpPr>
          <p:cNvPr id="6" name="文本框 5"/>
          <p:cNvSpPr txBox="1"/>
          <p:nvPr/>
        </p:nvSpPr>
        <p:spPr>
          <a:xfrm>
            <a:off x="695960" y="1268730"/>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B. Efficiency of the Weakly-Supervised Learning</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288030" y="2132965"/>
            <a:ext cx="5208905" cy="3166745"/>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olidFill>
                  <a:srgbClr val="231F20"/>
                </a:solidFill>
                <a:latin typeface="Times-Roman"/>
                <a:ea typeface="Times-Roman"/>
                <a:sym typeface="+mn-ea"/>
              </a:rPr>
              <a:t>3. CASE </a:t>
            </a:r>
            <a:r>
              <a:rPr lang="en-US" altLang="zh-CN" sz="2400">
                <a:solidFill>
                  <a:srgbClr val="231F20"/>
                </a:solidFill>
                <a:latin typeface="Times-Roman"/>
                <a:ea typeface="Times-Roman"/>
                <a:sym typeface="+mn-ea"/>
              </a:rPr>
              <a:t>STUDIES</a:t>
            </a:r>
            <a:endParaRPr lang="en-US" altLang="zh-CN" sz="2400">
              <a:sym typeface="+mn-ea"/>
            </a:endParaRPr>
          </a:p>
        </p:txBody>
      </p:sp>
      <p:sp>
        <p:nvSpPr>
          <p:cNvPr id="6" name="文本框 5"/>
          <p:cNvSpPr txBox="1"/>
          <p:nvPr/>
        </p:nvSpPr>
        <p:spPr>
          <a:xfrm>
            <a:off x="695960" y="1268730"/>
            <a:ext cx="776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C. Trade-Off Between Accuracy and Available Labels</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76095" y="1917065"/>
            <a:ext cx="8444865" cy="2059305"/>
          </a:xfrm>
          <a:prstGeom prst="rect">
            <a:avLst/>
          </a:prstGeom>
        </p:spPr>
      </p:pic>
      <p:pic>
        <p:nvPicPr>
          <p:cNvPr id="3" name="图片 2"/>
          <p:cNvPicPr>
            <a:picLocks noChangeAspect="1"/>
          </p:cNvPicPr>
          <p:nvPr/>
        </p:nvPicPr>
        <p:blipFill>
          <a:blip r:embed="rId2"/>
          <a:srcRect b="53597"/>
          <a:stretch>
            <a:fillRect/>
          </a:stretch>
        </p:blipFill>
        <p:spPr>
          <a:xfrm>
            <a:off x="2136140" y="4225925"/>
            <a:ext cx="3542030" cy="1871980"/>
          </a:xfrm>
          <a:prstGeom prst="rect">
            <a:avLst/>
          </a:prstGeom>
        </p:spPr>
      </p:pic>
      <p:pic>
        <p:nvPicPr>
          <p:cNvPr id="5" name="图片 4"/>
          <p:cNvPicPr>
            <a:picLocks noChangeAspect="1"/>
          </p:cNvPicPr>
          <p:nvPr/>
        </p:nvPicPr>
        <p:blipFill>
          <a:blip r:embed="rId2"/>
          <a:srcRect t="51787"/>
          <a:stretch>
            <a:fillRect/>
          </a:stretch>
        </p:blipFill>
        <p:spPr>
          <a:xfrm>
            <a:off x="5880100" y="4395470"/>
            <a:ext cx="3616960" cy="198628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olidFill>
                  <a:srgbClr val="231F20"/>
                </a:solidFill>
                <a:latin typeface="Times-Roman"/>
                <a:ea typeface="Times-Roman"/>
                <a:sym typeface="+mn-ea"/>
              </a:rPr>
              <a:t>3. CASE </a:t>
            </a:r>
            <a:r>
              <a:rPr lang="en-US" altLang="zh-CN" sz="2400">
                <a:solidFill>
                  <a:srgbClr val="231F20"/>
                </a:solidFill>
                <a:latin typeface="Times-Roman"/>
                <a:ea typeface="Times-Roman"/>
                <a:sym typeface="+mn-ea"/>
              </a:rPr>
              <a:t>STUDIES</a:t>
            </a:r>
            <a:endParaRPr lang="en-US" altLang="zh-CN" sz="2400">
              <a:sym typeface="+mn-ea"/>
            </a:endParaRPr>
          </a:p>
        </p:txBody>
      </p:sp>
      <p:sp>
        <p:nvSpPr>
          <p:cNvPr id="6" name="文本框 5"/>
          <p:cNvSpPr txBox="1"/>
          <p:nvPr/>
        </p:nvSpPr>
        <p:spPr>
          <a:xfrm>
            <a:off x="695960" y="1268730"/>
            <a:ext cx="5224780" cy="706755"/>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D. Convergence, Accuracy and Computation Speed in Large Networks</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487805" y="2132965"/>
            <a:ext cx="3773170" cy="4018915"/>
          </a:xfrm>
          <a:prstGeom prst="rect">
            <a:avLst/>
          </a:prstGeom>
        </p:spPr>
      </p:pic>
      <p:sp>
        <p:nvSpPr>
          <p:cNvPr id="7" name="文本框 6"/>
          <p:cNvSpPr txBox="1"/>
          <p:nvPr/>
        </p:nvSpPr>
        <p:spPr>
          <a:xfrm>
            <a:off x="6816090" y="1314768"/>
            <a:ext cx="5080000" cy="398780"/>
          </a:xfrm>
          <a:prstGeom prst="rect">
            <a:avLst/>
          </a:prstGeom>
        </p:spPr>
        <p:txBody>
          <a:bodyPr>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E. Measurement Noise</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096000" y="2061210"/>
            <a:ext cx="4728845" cy="2360295"/>
          </a:xfrm>
          <a:prstGeom prst="rect">
            <a:avLst/>
          </a:prstGeom>
        </p:spPr>
      </p:pic>
      <p:pic>
        <p:nvPicPr>
          <p:cNvPr id="9" name="图片 8"/>
          <p:cNvPicPr>
            <a:picLocks noChangeAspect="1"/>
          </p:cNvPicPr>
          <p:nvPr/>
        </p:nvPicPr>
        <p:blipFill>
          <a:blip r:embed="rId3"/>
          <a:stretch>
            <a:fillRect/>
          </a:stretch>
        </p:blipFill>
        <p:spPr>
          <a:xfrm>
            <a:off x="6527800" y="4350385"/>
            <a:ext cx="3796030" cy="1713230"/>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5" name="文本框 14"/>
          <p:cNvSpPr txBox="1"/>
          <p:nvPr/>
        </p:nvSpPr>
        <p:spPr>
          <a:xfrm>
            <a:off x="120015" y="476885"/>
            <a:ext cx="9718040" cy="829945"/>
          </a:xfrm>
          <a:prstGeom prst="rect">
            <a:avLst/>
          </a:prstGeom>
          <a:noFill/>
        </p:spPr>
        <p:txBody>
          <a:bodyPr wrap="square" rtlCol="0" anchor="t">
            <a:spAutoFit/>
          </a:bodyPr>
          <a:p>
            <a:pPr marL="285750" indent="-285750" fontAlgn="auto">
              <a:lnSpc>
                <a:spcPct val="200000"/>
              </a:lnSpc>
              <a:buFont typeface="Wingdings" panose="05000000000000000000" charset="0"/>
              <a:buChar char="Ø"/>
            </a:pPr>
            <a:r>
              <a:rPr lang="en-US" altLang="zh-CN" sz="2400">
                <a:solidFill>
                  <a:srgbClr val="231F20"/>
                </a:solidFill>
                <a:latin typeface="Times-Roman"/>
                <a:ea typeface="Times-Roman"/>
                <a:sym typeface="+mn-ea"/>
              </a:rPr>
              <a:t>3. CASE </a:t>
            </a:r>
            <a:r>
              <a:rPr lang="en-US" altLang="zh-CN" sz="2400">
                <a:solidFill>
                  <a:srgbClr val="231F20"/>
                </a:solidFill>
                <a:latin typeface="Times-Roman"/>
                <a:ea typeface="Times-Roman"/>
                <a:sym typeface="+mn-ea"/>
              </a:rPr>
              <a:t>STUDIES</a:t>
            </a:r>
            <a:endParaRPr lang="en-US" altLang="zh-CN" sz="2400">
              <a:sym typeface="+mn-ea"/>
            </a:endParaRPr>
          </a:p>
        </p:txBody>
      </p:sp>
      <p:sp>
        <p:nvSpPr>
          <p:cNvPr id="6" name="文本框 5"/>
          <p:cNvSpPr txBox="1"/>
          <p:nvPr/>
        </p:nvSpPr>
        <p:spPr>
          <a:xfrm>
            <a:off x="695960" y="1268730"/>
            <a:ext cx="5224780" cy="398780"/>
          </a:xfrm>
          <a:prstGeom prst="rect">
            <a:avLst/>
          </a:prstGeom>
        </p:spPr>
        <p:txBody>
          <a:bodyPr wrap="square">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F. Missing and Erroneous Measurements</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sp>
        <p:nvSpPr>
          <p:cNvPr id="7" name="文本框 6"/>
          <p:cNvSpPr txBox="1"/>
          <p:nvPr/>
        </p:nvSpPr>
        <p:spPr>
          <a:xfrm>
            <a:off x="6816090" y="1268730"/>
            <a:ext cx="5080000" cy="706755"/>
          </a:xfrm>
          <a:prstGeom prst="rect">
            <a:avLst/>
          </a:prstGeom>
        </p:spPr>
        <p:txBody>
          <a:bodyPr>
            <a:spAutoFit/>
          </a:bodyPr>
          <a:p>
            <a:r>
              <a:rPr lang="en-US" altLang="zh-CN" sz="2000" b="1">
                <a:solidFill>
                  <a:srgbClr val="231F20"/>
                </a:solidFill>
                <a:latin typeface="Times New Roman" panose="02020603050405020304" pitchFamily="18" charset="0"/>
                <a:ea typeface="Times-Italic"/>
                <a:cs typeface="Times New Roman" panose="02020603050405020304" pitchFamily="18" charset="0"/>
              </a:rPr>
              <a:t>G. Changes in Power Levels of Load and Renewables</a:t>
            </a:r>
            <a:endParaRPr lang="en-US" altLang="zh-CN" sz="2000" b="1">
              <a:solidFill>
                <a:srgbClr val="231F20"/>
              </a:solidFill>
              <a:latin typeface="Times New Roman" panose="02020603050405020304" pitchFamily="18" charset="0"/>
              <a:ea typeface="Times-Italic"/>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983615" y="1713865"/>
            <a:ext cx="4622800" cy="2456815"/>
          </a:xfrm>
          <a:prstGeom prst="rect">
            <a:avLst/>
          </a:prstGeom>
        </p:spPr>
      </p:pic>
      <p:pic>
        <p:nvPicPr>
          <p:cNvPr id="3" name="图片 2"/>
          <p:cNvPicPr>
            <a:picLocks noChangeAspect="1"/>
          </p:cNvPicPr>
          <p:nvPr/>
        </p:nvPicPr>
        <p:blipFill>
          <a:blip r:embed="rId2"/>
          <a:stretch>
            <a:fillRect/>
          </a:stretch>
        </p:blipFill>
        <p:spPr>
          <a:xfrm>
            <a:off x="1056005" y="4364990"/>
            <a:ext cx="4638675" cy="2108200"/>
          </a:xfrm>
          <a:prstGeom prst="rect">
            <a:avLst/>
          </a:prstGeom>
        </p:spPr>
      </p:pic>
      <p:pic>
        <p:nvPicPr>
          <p:cNvPr id="5" name="图片 4"/>
          <p:cNvPicPr>
            <a:picLocks noChangeAspect="1"/>
          </p:cNvPicPr>
          <p:nvPr/>
        </p:nvPicPr>
        <p:blipFill>
          <a:blip r:embed="rId3"/>
          <a:stretch>
            <a:fillRect/>
          </a:stretch>
        </p:blipFill>
        <p:spPr>
          <a:xfrm>
            <a:off x="6599555" y="1917065"/>
            <a:ext cx="4471035" cy="2722880"/>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25120" y="1198880"/>
            <a:ext cx="11281410" cy="3969385"/>
          </a:xfrm>
          <a:prstGeom prst="rect">
            <a:avLst/>
          </a:prstGeom>
          <a:noFill/>
        </p:spPr>
        <p:txBody>
          <a:bodyPr wrap="square" rtlCol="0">
            <a:spAutoFit/>
          </a:bodyPr>
          <a:p>
            <a:pPr>
              <a:lnSpc>
                <a:spcPct val="150000"/>
              </a:lnSpc>
            </a:pPr>
            <a:r>
              <a:rPr lang="en-US" altLang="zh-CN" sz="2400"/>
              <a:t>The proposed Deep Statistical Solver (DSS2) integrates physical knowledge into a GNN-based architecture by embedding power flow equations into the loss function. Sharing the same objective as the traditional Weighted Least Squares (WLS) method, DSS2 can be trained effectively on noisy and weakly labeled data. By leveraging local topological patterns around buses, the model scales efficiently with network size. Experimental results demonstrate that DSS2 achieves accurate and physically consistent state estimation across various distribution system scenarios.</a:t>
            </a:r>
            <a:endParaRPr lang="en-US" altLang="zh-CN" sz="240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983615" y="1412875"/>
            <a:ext cx="9981565" cy="2306955"/>
          </a:xfrm>
          <a:prstGeom prst="rect">
            <a:avLst/>
          </a:prstGeom>
          <a:noFill/>
        </p:spPr>
        <p:txBody>
          <a:bodyPr wrap="square" rtlCol="0">
            <a:spAutoFit/>
          </a:bodyPr>
          <a:p>
            <a:pPr algn="just"/>
            <a:r>
              <a:rPr lang="en-US" altLang="zh-CN" sz="2400"/>
              <a:t>     The design of solvers should be grounded in the concept of structured physical priors, shifting the focus from forcing data to conform to fixed equations toward enabling equations to dynamically adapt to empirical data. Future work may explore the modularization of different physical laws to construct a "decomposition-to-mapping" framework, thereby preventing physical constraints from becoming obstacles to accurate modeling.</a:t>
            </a:r>
            <a:endParaRPr lang="en-US" altLang="zh-CN" sz="2400"/>
          </a:p>
        </p:txBody>
      </p:sp>
      <p:sp>
        <p:nvSpPr>
          <p:cNvPr id="72" name="文本框 71"/>
          <p:cNvSpPr txBox="1"/>
          <p:nvPr/>
        </p:nvSpPr>
        <p:spPr>
          <a:xfrm>
            <a:off x="-8687" y="72603"/>
            <a:ext cx="4914152"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KSO_WM_DIAGRAM_VIRTUALLY_FRAME" val="{&quot;height&quot;:364.05,&quot;left&quot;:5.065826771653543,&quot;top&quot;:173.65,&quot;width&quot;:947.7148818897638}"/>
</p:tagLst>
</file>

<file path=ppt/tags/tag10.xml><?xml version="1.0" encoding="utf-8"?>
<p:tagLst xmlns:p="http://schemas.openxmlformats.org/presentationml/2006/main">
  <p:tag name="KSO_WM_DIAGRAM_VIRTUALLY_FRAME" val="{&quot;height&quot;:364.05,&quot;left&quot;:5.065826771653543,&quot;top&quot;:173.65,&quot;width&quot;:947.7148818897638}"/>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9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xml><?xml version="1.0" encoding="utf-8"?>
<p:tagLst xmlns:p="http://schemas.openxmlformats.org/presentationml/2006/main">
  <p:tag name="KSO_WM_DIAGRAM_VIRTUALLY_FRAME" val="{&quot;height&quot;:364.05,&quot;left&quot;:5.065826771653543,&quot;top&quot;:173.65,&quot;width&quot;:947.7148818897638}"/>
</p:tagLst>
</file>

<file path=ppt/tags/tag20.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20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21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22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364.05,&quot;left&quot;:5.065826771653543,&quot;top&quot;:173.65,&quot;width&quot;:947.7148818897638}"/>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364.05,&quot;left&quot;:5.065826771653543,&quot;top&quot;:173.65,&quot;width&quot;:947.7148818897638}"/>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364.05,&quot;left&quot;:5.065826771653543,&quot;top&quot;:173.65,&quot;width&quot;:947.7148818897638}"/>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p="http://schemas.openxmlformats.org/presentationml/2006/main">
  <p:tag name="KSO_WM_DIAGRAM_VIRTUALLY_FRAME" val="{&quot;height&quot;:364.05,&quot;left&quot;:5.065826771653543,&quot;top&quot;:173.65,&quot;width&quot;:947.7148818897638}"/>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364.05,&quot;left&quot;:5.065826771653543,&quot;top&quot;:173.65,&quot;width&quot;:947.7148818897638}"/>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p="http://schemas.openxmlformats.org/presentationml/2006/main">
  <p:tag name="KSO_WPP_MARK_KEY" val="e35275c8-fa89-42ce-a201-5e038b2f618b"/>
  <p:tag name="COMMONDATA" val="eyJoZGlkIjoiZDBlMDgwNDdjMmVhNjUyMGUxOTg4ODYyM2Q5ZDM4ZWEifQ=="/>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364.05,&quot;left&quot;:5.065826771653543,&quot;top&quot;:173.65,&quot;width&quot;:947.7148818897638}"/>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364.05,&quot;left&quot;:5.065826771653543,&quot;top&quot;:173.65,&quot;width&quot;:947.7148818897638}"/>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22897</Words>
  <Application>WPS 演示</Application>
  <PresentationFormat>宽屏</PresentationFormat>
  <Paragraphs>1462</Paragraphs>
  <Slides>101</Slides>
  <Notes>106</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101</vt:i4>
      </vt:variant>
    </vt:vector>
  </HeadingPairs>
  <TitlesOfParts>
    <vt:vector size="123" baseType="lpstr">
      <vt:lpstr>Arial</vt:lpstr>
      <vt:lpstr>宋体</vt:lpstr>
      <vt:lpstr>Wingdings</vt:lpstr>
      <vt:lpstr>Times New Roman</vt:lpstr>
      <vt:lpstr>华文中宋</vt:lpstr>
      <vt:lpstr>微软雅黑</vt:lpstr>
      <vt:lpstr>等线</vt:lpstr>
      <vt:lpstr>等线 Light</vt:lpstr>
      <vt:lpstr>Calibri</vt:lpstr>
      <vt:lpstr>Impact</vt:lpstr>
      <vt:lpstr>Wingdings</vt:lpstr>
      <vt:lpstr>Arial Unicode MS</vt:lpstr>
      <vt:lpstr>NimbusRomNo9L-Regu</vt:lpstr>
      <vt:lpstr>Segoe Print</vt:lpstr>
      <vt:lpstr>Helvetica</vt:lpstr>
      <vt:lpstr>NimbusRomNo9L-ReguItal</vt:lpstr>
      <vt:lpstr>Times New Roman</vt:lpstr>
      <vt:lpstr>TimesNewRomanPS-ItalicMT</vt:lpstr>
      <vt:lpstr>Times-Italic</vt:lpstr>
      <vt:lpstr>Times-Roman</vt:lpstr>
      <vt:lpstr>1_Office 2013 - 2022 主题</vt:lpstr>
      <vt:lpstr>2_Office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PZXIUSI_B</cp:lastModifiedBy>
  <cp:revision>2473</cp:revision>
  <dcterms:created xsi:type="dcterms:W3CDTF">2019-05-02T06:45:00Z</dcterms:created>
  <dcterms:modified xsi:type="dcterms:W3CDTF">2025-06-13T06:32:57Z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C89FCB2CA6444EE584E8D49D96B9B4AD_13</vt:lpwstr>
  </property>
</Properties>
</file>